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293" r:id="rId3"/>
    <p:sldId id="266" r:id="rId4"/>
    <p:sldId id="292" r:id="rId5"/>
    <p:sldId id="286" r:id="rId6"/>
    <p:sldId id="296" r:id="rId7"/>
    <p:sldId id="261" r:id="rId8"/>
    <p:sldId id="260" r:id="rId9"/>
    <p:sldId id="287" r:id="rId10"/>
    <p:sldId id="288" r:id="rId11"/>
    <p:sldId id="289" r:id="rId12"/>
    <p:sldId id="290" r:id="rId13"/>
    <p:sldId id="291" r:id="rId14"/>
    <p:sldId id="297" r:id="rId15"/>
    <p:sldId id="294" r:id="rId16"/>
    <p:sldId id="295" r:id="rId17"/>
    <p:sldId id="308" r:id="rId18"/>
    <p:sldId id="311" r:id="rId19"/>
    <p:sldId id="300" r:id="rId20"/>
    <p:sldId id="264" r:id="rId21"/>
    <p:sldId id="265" r:id="rId22"/>
    <p:sldId id="302" r:id="rId23"/>
    <p:sldId id="301" r:id="rId24"/>
    <p:sldId id="303" r:id="rId25"/>
    <p:sldId id="304" r:id="rId26"/>
    <p:sldId id="305" r:id="rId27"/>
    <p:sldId id="298" r:id="rId28"/>
    <p:sldId id="312" r:id="rId29"/>
    <p:sldId id="313" r:id="rId30"/>
    <p:sldId id="314" r:id="rId31"/>
    <p:sldId id="310" r:id="rId32"/>
    <p:sldId id="306" r:id="rId33"/>
    <p:sldId id="309" r:id="rId34"/>
    <p:sldId id="259" r:id="rId35"/>
    <p:sldId id="315" r:id="rId36"/>
    <p:sldId id="263" r:id="rId37"/>
    <p:sldId id="273" r:id="rId38"/>
    <p:sldId id="268" r:id="rId39"/>
    <p:sldId id="269" r:id="rId40"/>
    <p:sldId id="316" r:id="rId41"/>
    <p:sldId id="31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3224" autoAdjust="0"/>
  </p:normalViewPr>
  <p:slideViewPr>
    <p:cSldViewPr snapToGrid="0" snapToObjects="1">
      <p:cViewPr varScale="1">
        <p:scale>
          <a:sx n="66" d="100"/>
          <a:sy n="66" d="100"/>
        </p:scale>
        <p:origin x="9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9366C-60A2-984A-9308-AD348E6F49BF}" type="datetimeFigureOut">
              <a:rPr lang="en-US" smtClean="0"/>
              <a:t>5/16/19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B496A-24B5-3248-BD36-FA7300528D25}" type="slidenum">
              <a:rPr lang="en-US" smtClean="0"/>
              <a:t>‹Nr.›</a:t>
            </a:fld>
            <a:endParaRPr lang="en-US"/>
          </a:p>
        </p:txBody>
      </p:sp>
    </p:spTree>
    <p:extLst>
      <p:ext uri="{BB962C8B-B14F-4D97-AF65-F5344CB8AC3E}">
        <p14:creationId xmlns:p14="http://schemas.microsoft.com/office/powerpoint/2010/main" val="1125239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BAB496A-24B5-3248-BD36-FA7300528D25}" type="slidenum">
              <a:rPr lang="en-US" smtClean="0"/>
              <a:t>15</a:t>
            </a:fld>
            <a:endParaRPr lang="en-US"/>
          </a:p>
        </p:txBody>
      </p:sp>
    </p:spTree>
    <p:extLst>
      <p:ext uri="{BB962C8B-B14F-4D97-AF65-F5344CB8AC3E}">
        <p14:creationId xmlns:p14="http://schemas.microsoft.com/office/powerpoint/2010/main" val="189554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62B5B8-8D38-0E42-9C34-6B29C491C81B}" type="slidenum">
              <a:rPr lang="de-DE" smtClean="0"/>
              <a:t>22</a:t>
            </a:fld>
            <a:endParaRPr lang="de-DE"/>
          </a:p>
        </p:txBody>
      </p:sp>
    </p:spTree>
    <p:extLst>
      <p:ext uri="{BB962C8B-B14F-4D97-AF65-F5344CB8AC3E}">
        <p14:creationId xmlns:p14="http://schemas.microsoft.com/office/powerpoint/2010/main" val="33084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26</a:t>
            </a:fld>
            <a:endParaRPr lang="en-US"/>
          </a:p>
        </p:txBody>
      </p:sp>
    </p:spTree>
    <p:extLst>
      <p:ext uri="{BB962C8B-B14F-4D97-AF65-F5344CB8AC3E}">
        <p14:creationId xmlns:p14="http://schemas.microsoft.com/office/powerpoint/2010/main" val="39209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29</a:t>
            </a:fld>
            <a:endParaRPr lang="en-US"/>
          </a:p>
        </p:txBody>
      </p:sp>
    </p:spTree>
    <p:extLst>
      <p:ext uri="{BB962C8B-B14F-4D97-AF65-F5344CB8AC3E}">
        <p14:creationId xmlns:p14="http://schemas.microsoft.com/office/powerpoint/2010/main" val="390621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32</a:t>
            </a:fld>
            <a:endParaRPr lang="en-US"/>
          </a:p>
        </p:txBody>
      </p:sp>
    </p:spTree>
    <p:extLst>
      <p:ext uri="{BB962C8B-B14F-4D97-AF65-F5344CB8AC3E}">
        <p14:creationId xmlns:p14="http://schemas.microsoft.com/office/powerpoint/2010/main" val="148606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33</a:t>
            </a:fld>
            <a:endParaRPr lang="en-US"/>
          </a:p>
        </p:txBody>
      </p:sp>
    </p:spTree>
    <p:extLst>
      <p:ext uri="{BB962C8B-B14F-4D97-AF65-F5344CB8AC3E}">
        <p14:creationId xmlns:p14="http://schemas.microsoft.com/office/powerpoint/2010/main" val="196512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35</a:t>
            </a:fld>
            <a:endParaRPr lang="en-US"/>
          </a:p>
        </p:txBody>
      </p:sp>
    </p:spTree>
    <p:extLst>
      <p:ext uri="{BB962C8B-B14F-4D97-AF65-F5344CB8AC3E}">
        <p14:creationId xmlns:p14="http://schemas.microsoft.com/office/powerpoint/2010/main" val="412706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Click to edit Master subtitle style</a:t>
            </a:r>
            <a:endParaRPr lang="en-US"/>
          </a:p>
        </p:txBody>
      </p:sp>
      <p:sp>
        <p:nvSpPr>
          <p:cNvPr id="4" name="Date Placeholder 3"/>
          <p:cNvSpPr>
            <a:spLocks noGrp="1"/>
          </p:cNvSpPr>
          <p:nvPr>
            <p:ph type="dt" sz="half" idx="10"/>
          </p:nvPr>
        </p:nvSpPr>
        <p:spPr/>
        <p:txBody>
          <a:bodyPr/>
          <a:lstStyle/>
          <a:p>
            <a:fld id="{D272D388-4B22-0944-81D6-811B0989B084}"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76285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10"/>
          </p:nvPr>
        </p:nvSpPr>
        <p:spPr/>
        <p:txBody>
          <a:bodyPr/>
          <a:lstStyle/>
          <a:p>
            <a:fld id="{D272D388-4B22-0944-81D6-811B0989B084}"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324815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10"/>
          </p:nvPr>
        </p:nvSpPr>
        <p:spPr/>
        <p:txBody>
          <a:bodyPr/>
          <a:lstStyle/>
          <a:p>
            <a:fld id="{D272D388-4B22-0944-81D6-811B0989B084}"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235682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US"/>
          </a:p>
        </p:txBody>
      </p:sp>
      <p:sp>
        <p:nvSpPr>
          <p:cNvPr id="3" name="Content Placeholder 2"/>
          <p:cNvSpPr>
            <a:spLocks noGrp="1"/>
          </p:cNvSpPr>
          <p:nvPr>
            <p:ph idx="1"/>
          </p:nvPr>
        </p:nvSpPr>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10"/>
          </p:nvPr>
        </p:nvSpPr>
        <p:spPr/>
        <p:txBody>
          <a:bodyPr/>
          <a:lstStyle/>
          <a:p>
            <a:fld id="{D272D388-4B22-0944-81D6-811B0989B084}"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407877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Click to edit Master text styles</a:t>
            </a:r>
          </a:p>
        </p:txBody>
      </p:sp>
      <p:sp>
        <p:nvSpPr>
          <p:cNvPr id="4" name="Date Placeholder 3"/>
          <p:cNvSpPr>
            <a:spLocks noGrp="1"/>
          </p:cNvSpPr>
          <p:nvPr>
            <p:ph type="dt" sz="half" idx="10"/>
          </p:nvPr>
        </p:nvSpPr>
        <p:spPr/>
        <p:txBody>
          <a:bodyPr/>
          <a:lstStyle/>
          <a:p>
            <a:fld id="{D272D388-4B22-0944-81D6-811B0989B084}"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216334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5" name="Date Placeholder 4"/>
          <p:cNvSpPr>
            <a:spLocks noGrp="1"/>
          </p:cNvSpPr>
          <p:nvPr>
            <p:ph type="dt" sz="half" idx="10"/>
          </p:nvPr>
        </p:nvSpPr>
        <p:spPr/>
        <p:txBody>
          <a:bodyPr/>
          <a:lstStyle/>
          <a:p>
            <a:fld id="{D272D388-4B22-0944-81D6-811B0989B084}" type="datetimeFigureOut">
              <a:rPr lang="en-US" smtClean="0"/>
              <a:t>5/16/19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415964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7" name="Date Placeholder 6"/>
          <p:cNvSpPr>
            <a:spLocks noGrp="1"/>
          </p:cNvSpPr>
          <p:nvPr>
            <p:ph type="dt" sz="half" idx="10"/>
          </p:nvPr>
        </p:nvSpPr>
        <p:spPr/>
        <p:txBody>
          <a:bodyPr/>
          <a:lstStyle/>
          <a:p>
            <a:fld id="{D272D388-4B22-0944-81D6-811B0989B084}" type="datetimeFigureOut">
              <a:rPr lang="en-US" smtClean="0"/>
              <a:t>5/16/19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362270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US"/>
          </a:p>
        </p:txBody>
      </p:sp>
      <p:sp>
        <p:nvSpPr>
          <p:cNvPr id="3" name="Date Placeholder 2"/>
          <p:cNvSpPr>
            <a:spLocks noGrp="1"/>
          </p:cNvSpPr>
          <p:nvPr>
            <p:ph type="dt" sz="half" idx="10"/>
          </p:nvPr>
        </p:nvSpPr>
        <p:spPr/>
        <p:txBody>
          <a:bodyPr/>
          <a:lstStyle/>
          <a:p>
            <a:fld id="{D272D388-4B22-0944-81D6-811B0989B084}" type="datetimeFigureOut">
              <a:rPr lang="en-US" smtClean="0"/>
              <a:t>5/16/19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46108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2D388-4B22-0944-81D6-811B0989B084}" type="datetimeFigureOut">
              <a:rPr lang="en-US" smtClean="0"/>
              <a:t>5/16/19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21743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Click to edit Master text styles</a:t>
            </a:r>
          </a:p>
        </p:txBody>
      </p:sp>
      <p:sp>
        <p:nvSpPr>
          <p:cNvPr id="5" name="Date Placeholder 4"/>
          <p:cNvSpPr>
            <a:spLocks noGrp="1"/>
          </p:cNvSpPr>
          <p:nvPr>
            <p:ph type="dt" sz="half" idx="10"/>
          </p:nvPr>
        </p:nvSpPr>
        <p:spPr/>
        <p:txBody>
          <a:bodyPr/>
          <a:lstStyle/>
          <a:p>
            <a:fld id="{D272D388-4B22-0944-81D6-811B0989B084}" type="datetimeFigureOut">
              <a:rPr lang="en-US" smtClean="0"/>
              <a:t>5/16/19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101991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Click to edit Master text styles</a:t>
            </a:r>
          </a:p>
        </p:txBody>
      </p:sp>
      <p:sp>
        <p:nvSpPr>
          <p:cNvPr id="5" name="Date Placeholder 4"/>
          <p:cNvSpPr>
            <a:spLocks noGrp="1"/>
          </p:cNvSpPr>
          <p:nvPr>
            <p:ph type="dt" sz="half" idx="10"/>
          </p:nvPr>
        </p:nvSpPr>
        <p:spPr/>
        <p:txBody>
          <a:bodyPr/>
          <a:lstStyle/>
          <a:p>
            <a:fld id="{D272D388-4B22-0944-81D6-811B0989B084}" type="datetimeFigureOut">
              <a:rPr lang="en-US" smtClean="0"/>
              <a:t>5/16/19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214553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2D388-4B22-0944-81D6-811B0989B084}" type="datetimeFigureOut">
              <a:rPr lang="en-US" smtClean="0"/>
              <a:t>5/16/19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07ECA-BCDA-0140-9F65-33C18416B4AD}" type="slidenum">
              <a:rPr lang="en-US" smtClean="0"/>
              <a:t>‹Nr.›</a:t>
            </a:fld>
            <a:endParaRPr lang="en-US"/>
          </a:p>
        </p:txBody>
      </p:sp>
    </p:spTree>
    <p:extLst>
      <p:ext uri="{BB962C8B-B14F-4D97-AF65-F5344CB8AC3E}">
        <p14:creationId xmlns:p14="http://schemas.microsoft.com/office/powerpoint/2010/main" val="77172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h/url?sa=i&amp;rct=j&amp;q=&amp;esrc=s&amp;source=images&amp;cd=&amp;ved=0ahUKEwiGrdqlx_XWAhVSUlAKHUJ0CRkQjRwIBw&amp;url=https://www.amazon.de/Logik-Forschung-Karl-R-Popper/dp/3169447785&amp;psig=AOvVaw0gM7PUIKLfFzsPUd6QBaBr&amp;ust=1508257511336353"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en.wikipedia.org/wiki/File:Graham_T._Allison,_Jr.jpg" TargetMode="External"/><Relationship Id="rId1" Type="http://schemas.openxmlformats.org/officeDocument/2006/relationships/slideLayout" Target="../slideLayouts/slideLayout1.xml"/><Relationship Id="rId6" Type="http://schemas.openxmlformats.org/officeDocument/2006/relationships/hyperlink" Target="https://en.wikipedia.org/wiki/File:Thucydides_pushkin02.jpg" TargetMode="External"/><Relationship Id="rId5" Type="http://schemas.openxmlformats.org/officeDocument/2006/relationships/hyperlink" Target="https://www.theatlantic.com/international/archive/2015/09/united-states-china-war-thucydides-trap/406756/"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hyperlink" Target="https://www.theatlantic.com/international/archive/2015/11/kissinger-ferguson-applied-history/417846/"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h/url?sa=i&amp;rct=j&amp;q=&amp;esrc=s&amp;source=images&amp;cd=&amp;ved=0ahUKEwjsrdrQnKrXAhUH7xQKHZDPAdIQjRwIBw&amp;url=http://pkfeyerabend.org/en/paul-k-feyerabend/&amp;psig=AOvVaw2HZNsgMIj3Us-dI7esMeQW&amp;ust=1510067138667424" TargetMode="Externa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e.wikipedia.org/wiki/Datei:Auguste_Comte.jp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3182910" y="355600"/>
            <a:ext cx="2823593" cy="584775"/>
          </a:xfrm>
          <a:prstGeom prst="rect">
            <a:avLst/>
          </a:prstGeom>
          <a:noFill/>
        </p:spPr>
        <p:txBody>
          <a:bodyPr wrap="none" rtlCol="0">
            <a:spAutoFit/>
          </a:bodyPr>
          <a:lstStyle/>
          <a:p>
            <a:r>
              <a:rPr lang="en-US" sz="3200" b="1" dirty="0"/>
              <a:t>Grading criteria</a:t>
            </a:r>
          </a:p>
        </p:txBody>
      </p:sp>
      <p:sp>
        <p:nvSpPr>
          <p:cNvPr id="3" name="Textfeld 2">
            <a:extLst>
              <a:ext uri="{FF2B5EF4-FFF2-40B4-BE49-F238E27FC236}">
                <a16:creationId xmlns:a16="http://schemas.microsoft.com/office/drawing/2014/main" id="{00D0B7BA-32A2-3940-9F8D-99FA09F883AD}"/>
              </a:ext>
            </a:extLst>
          </p:cNvPr>
          <p:cNvSpPr txBox="1"/>
          <p:nvPr/>
        </p:nvSpPr>
        <p:spPr>
          <a:xfrm>
            <a:off x="888724" y="2965388"/>
            <a:ext cx="7315824" cy="17235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Ability to express discussed content/one‘s own thoughts clearly and precisely</a:t>
            </a:r>
          </a:p>
          <a:p>
            <a:pPr marL="285750" indent="-285750">
              <a:spcAft>
                <a:spcPts val="600"/>
              </a:spcAft>
              <a:buFont typeface="Arial" panose="020B0604020202020204" pitchFamily="34" charset="0"/>
              <a:buChar char="•"/>
            </a:pPr>
            <a:r>
              <a:rPr lang="en-US" sz="2400" dirty="0"/>
              <a:t>Argumentative consistency</a:t>
            </a:r>
          </a:p>
          <a:p>
            <a:pPr marL="285750" indent="-285750">
              <a:spcAft>
                <a:spcPts val="600"/>
              </a:spcAft>
              <a:buFont typeface="Arial" panose="020B0604020202020204" pitchFamily="34" charset="0"/>
              <a:buChar char="•"/>
            </a:pPr>
            <a:r>
              <a:rPr lang="en-US" sz="2400" dirty="0"/>
              <a:t>Capacity to independent critical reflection</a:t>
            </a:r>
          </a:p>
        </p:txBody>
      </p:sp>
      <p:sp>
        <p:nvSpPr>
          <p:cNvPr id="5" name="Textfeld 4">
            <a:extLst>
              <a:ext uri="{FF2B5EF4-FFF2-40B4-BE49-F238E27FC236}">
                <a16:creationId xmlns:a16="http://schemas.microsoft.com/office/drawing/2014/main" id="{E9F71B48-7FDF-E841-93F0-C706CCCCCF1C}"/>
              </a:ext>
            </a:extLst>
          </p:cNvPr>
          <p:cNvSpPr txBox="1"/>
          <p:nvPr/>
        </p:nvSpPr>
        <p:spPr>
          <a:xfrm>
            <a:off x="888725" y="1524516"/>
            <a:ext cx="7091494" cy="830997"/>
          </a:xfrm>
          <a:prstGeom prst="rect">
            <a:avLst/>
          </a:prstGeom>
          <a:noFill/>
        </p:spPr>
        <p:txBody>
          <a:bodyPr wrap="square" rtlCol="0">
            <a:spAutoFit/>
          </a:bodyPr>
          <a:lstStyle/>
          <a:p>
            <a:r>
              <a:rPr lang="en-US" sz="2400" dirty="0"/>
              <a:t>The following criteria will be applied in the grading of written contributions:</a:t>
            </a:r>
          </a:p>
        </p:txBody>
      </p:sp>
    </p:spTree>
    <p:extLst>
      <p:ext uri="{BB962C8B-B14F-4D97-AF65-F5344CB8AC3E}">
        <p14:creationId xmlns:p14="http://schemas.microsoft.com/office/powerpoint/2010/main" val="209718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193" y="364054"/>
            <a:ext cx="8410331" cy="1077218"/>
          </a:xfrm>
          <a:prstGeom prst="rect">
            <a:avLst/>
          </a:prstGeom>
        </p:spPr>
        <p:txBody>
          <a:bodyPr wrap="square">
            <a:spAutoFit/>
          </a:bodyPr>
          <a:lstStyle/>
          <a:p>
            <a:pPr algn="ctr"/>
            <a:r>
              <a:rPr lang="en-US" sz="3200" b="1"/>
              <a:t>Hempel &amp; Oppenheim’s deductive-</a:t>
            </a:r>
            <a:r>
              <a:rPr lang="en-US" sz="3200" b="1" err="1"/>
              <a:t>nomological</a:t>
            </a:r>
            <a:r>
              <a:rPr lang="en-US" sz="3200" b="1"/>
              <a:t> model of scientific explanation (cont.)</a:t>
            </a:r>
          </a:p>
        </p:txBody>
      </p:sp>
      <p:sp>
        <p:nvSpPr>
          <p:cNvPr id="6" name="Textfeld 5">
            <a:extLst>
              <a:ext uri="{FF2B5EF4-FFF2-40B4-BE49-F238E27FC236}">
                <a16:creationId xmlns:a16="http://schemas.microsoft.com/office/drawing/2014/main" id="{00D0B7BA-32A2-3940-9F8D-99FA09F883AD}"/>
              </a:ext>
            </a:extLst>
          </p:cNvPr>
          <p:cNvSpPr txBox="1"/>
          <p:nvPr/>
        </p:nvSpPr>
        <p:spPr>
          <a:xfrm>
            <a:off x="623230" y="2065357"/>
            <a:ext cx="8036259" cy="589072"/>
          </a:xfrm>
          <a:prstGeom prst="rect">
            <a:avLst/>
          </a:prstGeom>
          <a:noFill/>
        </p:spPr>
        <p:txBody>
          <a:bodyPr wrap="square" rtlCol="0">
            <a:spAutoFit/>
          </a:bodyPr>
          <a:lstStyle/>
          <a:p>
            <a:pPr>
              <a:lnSpc>
                <a:spcPct val="150000"/>
              </a:lnSpc>
            </a:pPr>
            <a:r>
              <a:rPr lang="en-US" sz="2400" b="1" i="1"/>
              <a:t>Schema of a DN-explanation</a:t>
            </a:r>
          </a:p>
        </p:txBody>
      </p:sp>
      <p:pic>
        <p:nvPicPr>
          <p:cNvPr id="2" name="Grafik 1"/>
          <p:cNvPicPr>
            <a:picLocks noChangeAspect="1"/>
          </p:cNvPicPr>
          <p:nvPr/>
        </p:nvPicPr>
        <p:blipFill>
          <a:blip r:embed="rId2"/>
          <a:stretch>
            <a:fillRect/>
          </a:stretch>
        </p:blipFill>
        <p:spPr>
          <a:xfrm>
            <a:off x="239107" y="3278514"/>
            <a:ext cx="8804501" cy="2133141"/>
          </a:xfrm>
          <a:prstGeom prst="rect">
            <a:avLst/>
          </a:prstGeom>
        </p:spPr>
      </p:pic>
    </p:spTree>
    <p:extLst>
      <p:ext uri="{BB962C8B-B14F-4D97-AF65-F5344CB8AC3E}">
        <p14:creationId xmlns:p14="http://schemas.microsoft.com/office/powerpoint/2010/main" val="339877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193" y="364054"/>
            <a:ext cx="8410331" cy="1077218"/>
          </a:xfrm>
          <a:prstGeom prst="rect">
            <a:avLst/>
          </a:prstGeom>
        </p:spPr>
        <p:txBody>
          <a:bodyPr wrap="square">
            <a:spAutoFit/>
          </a:bodyPr>
          <a:lstStyle/>
          <a:p>
            <a:pPr algn="ctr"/>
            <a:r>
              <a:rPr lang="en-US" sz="3200" b="1"/>
              <a:t>Hempel &amp; Oppenheim’s deductive-</a:t>
            </a:r>
            <a:r>
              <a:rPr lang="en-US" sz="3200" b="1" err="1"/>
              <a:t>nomological</a:t>
            </a:r>
            <a:r>
              <a:rPr lang="en-US" sz="3200" b="1"/>
              <a:t> model of scientific explanation (cont.)</a:t>
            </a:r>
          </a:p>
        </p:txBody>
      </p:sp>
      <p:sp>
        <p:nvSpPr>
          <p:cNvPr id="6" name="Textfeld 5">
            <a:extLst>
              <a:ext uri="{FF2B5EF4-FFF2-40B4-BE49-F238E27FC236}">
                <a16:creationId xmlns:a16="http://schemas.microsoft.com/office/drawing/2014/main" id="{00D0B7BA-32A2-3940-9F8D-99FA09F883AD}"/>
              </a:ext>
            </a:extLst>
          </p:cNvPr>
          <p:cNvSpPr txBox="1"/>
          <p:nvPr/>
        </p:nvSpPr>
        <p:spPr>
          <a:xfrm>
            <a:off x="623230" y="2037133"/>
            <a:ext cx="8036259" cy="4247317"/>
          </a:xfrm>
          <a:prstGeom prst="rect">
            <a:avLst/>
          </a:prstGeom>
          <a:noFill/>
        </p:spPr>
        <p:txBody>
          <a:bodyPr wrap="square" rtlCol="0">
            <a:spAutoFit/>
          </a:bodyPr>
          <a:lstStyle/>
          <a:p>
            <a:pPr>
              <a:spcAft>
                <a:spcPts val="600"/>
              </a:spcAft>
            </a:pPr>
            <a:r>
              <a:rPr lang="en-US" sz="2400" b="1" i="1"/>
              <a:t>Logical conditions of adequacy</a:t>
            </a:r>
          </a:p>
          <a:p>
            <a:pPr marL="342900" indent="-342900">
              <a:spcAft>
                <a:spcPts val="600"/>
              </a:spcAft>
              <a:buFont typeface="Arial" panose="020B0604020202020204" pitchFamily="34" charset="0"/>
              <a:buChar char="•"/>
            </a:pPr>
            <a:r>
              <a:rPr lang="en-US" sz="2400" b="1"/>
              <a:t>R1 </a:t>
            </a:r>
            <a:r>
              <a:rPr lang="en-US" sz="2400"/>
              <a:t>The </a:t>
            </a:r>
            <a:r>
              <a:rPr lang="en-US" sz="2400" err="1"/>
              <a:t>explanandum</a:t>
            </a:r>
            <a:r>
              <a:rPr lang="en-US" sz="2400"/>
              <a:t> must be a logical consequence of the </a:t>
            </a:r>
            <a:r>
              <a:rPr lang="en-US" sz="2400" err="1"/>
              <a:t>explanans</a:t>
            </a:r>
            <a:r>
              <a:rPr lang="en-US" sz="2400"/>
              <a:t>.</a:t>
            </a:r>
          </a:p>
          <a:p>
            <a:pPr marL="342900" indent="-342900">
              <a:spcAft>
                <a:spcPts val="600"/>
              </a:spcAft>
              <a:buFont typeface="Arial" panose="020B0604020202020204" pitchFamily="34" charset="0"/>
              <a:buChar char="•"/>
            </a:pPr>
            <a:r>
              <a:rPr lang="en-US" sz="2400" b="1"/>
              <a:t>R2 </a:t>
            </a:r>
            <a:r>
              <a:rPr lang="en-US" sz="2400"/>
              <a:t>The </a:t>
            </a:r>
            <a:r>
              <a:rPr lang="en-US" sz="2400" err="1"/>
              <a:t>explanans</a:t>
            </a:r>
            <a:r>
              <a:rPr lang="en-US" sz="2400"/>
              <a:t> must contain general laws and these must actually be required for the derivation of the </a:t>
            </a:r>
            <a:r>
              <a:rPr lang="en-US" sz="2400" err="1"/>
              <a:t>explanandum</a:t>
            </a:r>
            <a:r>
              <a:rPr lang="en-US" sz="2400"/>
              <a:t>.</a:t>
            </a:r>
          </a:p>
          <a:p>
            <a:pPr marL="342900" indent="-342900">
              <a:spcAft>
                <a:spcPts val="600"/>
              </a:spcAft>
              <a:buFont typeface="Arial" panose="020B0604020202020204" pitchFamily="34" charset="0"/>
              <a:buChar char="•"/>
            </a:pPr>
            <a:r>
              <a:rPr lang="en-US" sz="2400" b="1"/>
              <a:t>R3 </a:t>
            </a:r>
            <a:r>
              <a:rPr lang="en-US" sz="2400"/>
              <a:t>The </a:t>
            </a:r>
            <a:r>
              <a:rPr lang="en-US" sz="2400" err="1"/>
              <a:t>explanans</a:t>
            </a:r>
            <a:r>
              <a:rPr lang="en-US" sz="2400"/>
              <a:t> must have empirical content, i.e. the laws it contains must be capable of empirical tests. </a:t>
            </a:r>
          </a:p>
          <a:p>
            <a:pPr marL="342900" indent="-342900">
              <a:spcAft>
                <a:spcPts val="600"/>
              </a:spcAft>
              <a:buFont typeface="Arial" panose="020B0604020202020204" pitchFamily="34" charset="0"/>
              <a:buChar char="•"/>
            </a:pPr>
            <a:endParaRPr lang="en-US" sz="2400"/>
          </a:p>
          <a:p>
            <a:pPr>
              <a:spcAft>
                <a:spcPts val="600"/>
              </a:spcAft>
            </a:pPr>
            <a:r>
              <a:rPr lang="fr-CH" sz="2400" b="1" i="1" err="1"/>
              <a:t>Empirical</a:t>
            </a:r>
            <a:r>
              <a:rPr lang="fr-CH" sz="2400" b="1" i="1"/>
              <a:t> condition of </a:t>
            </a:r>
            <a:r>
              <a:rPr lang="fr-CH" sz="2400" b="1" i="1" err="1"/>
              <a:t>adequacy</a:t>
            </a:r>
            <a:endParaRPr lang="fr-CH" sz="2400" b="1" i="1"/>
          </a:p>
          <a:p>
            <a:pPr marL="342900" indent="-342900">
              <a:spcAft>
                <a:spcPts val="600"/>
              </a:spcAft>
              <a:buFont typeface="Arial" panose="020B0604020202020204" pitchFamily="34" charset="0"/>
              <a:buChar char="•"/>
            </a:pPr>
            <a:r>
              <a:rPr lang="fr-CH" sz="2400" b="1"/>
              <a:t>R4 </a:t>
            </a:r>
            <a:r>
              <a:rPr lang="fr-CH" sz="2400"/>
              <a:t>The explanans must </a:t>
            </a:r>
            <a:r>
              <a:rPr lang="fr-CH" sz="2400" err="1"/>
              <a:t>be</a:t>
            </a:r>
            <a:r>
              <a:rPr lang="fr-CH" sz="2400"/>
              <a:t> </a:t>
            </a:r>
            <a:r>
              <a:rPr lang="fr-CH" sz="2400" err="1"/>
              <a:t>true</a:t>
            </a:r>
            <a:r>
              <a:rPr lang="fr-CH" sz="2400"/>
              <a:t>.</a:t>
            </a:r>
            <a:endParaRPr lang="en-US" sz="2400" b="1"/>
          </a:p>
        </p:txBody>
      </p:sp>
    </p:spTree>
    <p:extLst>
      <p:ext uri="{BB962C8B-B14F-4D97-AF65-F5344CB8AC3E}">
        <p14:creationId xmlns:p14="http://schemas.microsoft.com/office/powerpoint/2010/main" val="83506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193" y="364054"/>
            <a:ext cx="8410331" cy="1077218"/>
          </a:xfrm>
          <a:prstGeom prst="rect">
            <a:avLst/>
          </a:prstGeom>
        </p:spPr>
        <p:txBody>
          <a:bodyPr wrap="square">
            <a:spAutoFit/>
          </a:bodyPr>
          <a:lstStyle/>
          <a:p>
            <a:pPr algn="ctr"/>
            <a:r>
              <a:rPr lang="en-US" sz="3200" b="1"/>
              <a:t>Hempel &amp; Oppenheim’s deductive-</a:t>
            </a:r>
            <a:r>
              <a:rPr lang="en-US" sz="3200" b="1" err="1"/>
              <a:t>nomological</a:t>
            </a:r>
            <a:r>
              <a:rPr lang="en-US" sz="3200" b="1"/>
              <a:t> model of scientific explanation (cont.)</a:t>
            </a:r>
          </a:p>
        </p:txBody>
      </p:sp>
      <p:sp>
        <p:nvSpPr>
          <p:cNvPr id="6" name="Textfeld 5">
            <a:extLst>
              <a:ext uri="{FF2B5EF4-FFF2-40B4-BE49-F238E27FC236}">
                <a16:creationId xmlns:a16="http://schemas.microsoft.com/office/drawing/2014/main" id="{00D0B7BA-32A2-3940-9F8D-99FA09F883AD}"/>
              </a:ext>
            </a:extLst>
          </p:cNvPr>
          <p:cNvSpPr txBox="1"/>
          <p:nvPr/>
        </p:nvSpPr>
        <p:spPr>
          <a:xfrm>
            <a:off x="436193" y="1414078"/>
            <a:ext cx="8036259" cy="907941"/>
          </a:xfrm>
          <a:prstGeom prst="rect">
            <a:avLst/>
          </a:prstGeom>
          <a:noFill/>
        </p:spPr>
        <p:txBody>
          <a:bodyPr wrap="square" rtlCol="0">
            <a:spAutoFit/>
          </a:bodyPr>
          <a:lstStyle/>
          <a:p>
            <a:pPr>
              <a:spcAft>
                <a:spcPts val="600"/>
              </a:spcAft>
            </a:pPr>
            <a:r>
              <a:rPr lang="en-US" sz="2400" b="1" i="1"/>
              <a:t>Symmetry thesis</a:t>
            </a:r>
          </a:p>
          <a:p>
            <a:pPr>
              <a:spcAft>
                <a:spcPts val="600"/>
              </a:spcAft>
            </a:pPr>
            <a:endParaRPr lang="en-US" sz="2400"/>
          </a:p>
        </p:txBody>
      </p:sp>
      <p:pic>
        <p:nvPicPr>
          <p:cNvPr id="2" name="Grafik 1"/>
          <p:cNvPicPr>
            <a:picLocks noChangeAspect="1"/>
          </p:cNvPicPr>
          <p:nvPr/>
        </p:nvPicPr>
        <p:blipFill>
          <a:blip r:embed="rId2"/>
          <a:stretch>
            <a:fillRect/>
          </a:stretch>
        </p:blipFill>
        <p:spPr>
          <a:xfrm>
            <a:off x="605658" y="1974268"/>
            <a:ext cx="7564806" cy="4618123"/>
          </a:xfrm>
          <a:prstGeom prst="rect">
            <a:avLst/>
          </a:prstGeom>
        </p:spPr>
      </p:pic>
    </p:spTree>
    <p:extLst>
      <p:ext uri="{BB962C8B-B14F-4D97-AF65-F5344CB8AC3E}">
        <p14:creationId xmlns:p14="http://schemas.microsoft.com/office/powerpoint/2010/main" val="356199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193" y="364054"/>
            <a:ext cx="8410331" cy="1077218"/>
          </a:xfrm>
          <a:prstGeom prst="rect">
            <a:avLst/>
          </a:prstGeom>
        </p:spPr>
        <p:txBody>
          <a:bodyPr wrap="square">
            <a:spAutoFit/>
          </a:bodyPr>
          <a:lstStyle/>
          <a:p>
            <a:pPr algn="ctr"/>
            <a:r>
              <a:rPr lang="en-US" sz="3200" b="1"/>
              <a:t>Hempel &amp; Oppenheim’s deductive-</a:t>
            </a:r>
            <a:r>
              <a:rPr lang="en-US" sz="3200" b="1" err="1"/>
              <a:t>nomological</a:t>
            </a:r>
            <a:r>
              <a:rPr lang="en-US" sz="3200" b="1"/>
              <a:t> model of scientific explanation (cont.)</a:t>
            </a:r>
          </a:p>
        </p:txBody>
      </p:sp>
      <p:sp>
        <p:nvSpPr>
          <p:cNvPr id="6" name="Textfeld 5">
            <a:extLst>
              <a:ext uri="{FF2B5EF4-FFF2-40B4-BE49-F238E27FC236}">
                <a16:creationId xmlns:a16="http://schemas.microsoft.com/office/drawing/2014/main" id="{00D0B7BA-32A2-3940-9F8D-99FA09F883AD}"/>
              </a:ext>
            </a:extLst>
          </p:cNvPr>
          <p:cNvSpPr txBox="1"/>
          <p:nvPr/>
        </p:nvSpPr>
        <p:spPr>
          <a:xfrm>
            <a:off x="623228" y="1626113"/>
            <a:ext cx="8036259" cy="4832092"/>
          </a:xfrm>
          <a:prstGeom prst="rect">
            <a:avLst/>
          </a:prstGeom>
          <a:noFill/>
        </p:spPr>
        <p:txBody>
          <a:bodyPr wrap="square" rtlCol="0">
            <a:spAutoFit/>
          </a:bodyPr>
          <a:lstStyle/>
          <a:p>
            <a:pPr>
              <a:spcAft>
                <a:spcPts val="600"/>
              </a:spcAft>
            </a:pPr>
            <a:r>
              <a:rPr lang="en-US" sz="2400" b="1" i="1" dirty="0"/>
              <a:t>Counterexamples</a:t>
            </a:r>
          </a:p>
          <a:p>
            <a:pPr>
              <a:spcAft>
                <a:spcPts val="600"/>
              </a:spcAft>
            </a:pPr>
            <a:endParaRPr lang="en-US" sz="2400" b="1" i="1" dirty="0"/>
          </a:p>
          <a:p>
            <a:pPr marL="342900" indent="-342900">
              <a:spcAft>
                <a:spcPts val="600"/>
              </a:spcAft>
              <a:buFont typeface="Arial" panose="020B0604020202020204" pitchFamily="34" charset="0"/>
              <a:buChar char="•"/>
            </a:pPr>
            <a:r>
              <a:rPr lang="en-US" sz="2400" b="1" dirty="0"/>
              <a:t>The flagpole (</a:t>
            </a:r>
            <a:r>
              <a:rPr lang="en-US" sz="2400" b="1" dirty="0" err="1"/>
              <a:t>Bromberger</a:t>
            </a:r>
            <a:r>
              <a:rPr lang="en-US" sz="2400" b="1" dirty="0"/>
              <a:t> 1966)</a:t>
            </a:r>
            <a:br>
              <a:rPr lang="en-US" sz="2400" b="1" dirty="0"/>
            </a:br>
            <a:r>
              <a:rPr lang="en-US" sz="2400" dirty="0"/>
              <a:t>The length of the shade of a flagpole can be DN-explained But so can the length of the flagpole. </a:t>
            </a:r>
            <a:br>
              <a:rPr lang="en-US" sz="2400" dirty="0"/>
            </a:br>
            <a:r>
              <a:rPr lang="en-US" sz="2400" dirty="0"/>
              <a:t>→ Hempel &amp; Oppenheim’s model is too inclusive.</a:t>
            </a:r>
          </a:p>
          <a:p>
            <a:pPr>
              <a:spcAft>
                <a:spcPts val="600"/>
              </a:spcAft>
            </a:pPr>
            <a:r>
              <a:rPr lang="en-US" sz="2400" dirty="0"/>
              <a:t> </a:t>
            </a:r>
          </a:p>
          <a:p>
            <a:pPr marL="342900" indent="-342900">
              <a:spcAft>
                <a:spcPts val="600"/>
              </a:spcAft>
              <a:buFont typeface="Arial" panose="020B0604020202020204" pitchFamily="34" charset="0"/>
              <a:buChar char="•"/>
            </a:pPr>
            <a:r>
              <a:rPr lang="en-US" sz="2400" b="1" dirty="0"/>
              <a:t>The birth-pill (Salmon 1971)</a:t>
            </a:r>
            <a:br>
              <a:rPr lang="en-US" sz="2400" b="1" dirty="0"/>
            </a:br>
            <a:r>
              <a:rPr lang="en-US" sz="2400" dirty="0"/>
              <a:t>His regular intake of birth-pills explains why John Jones did not get pregnant. </a:t>
            </a:r>
            <a:br>
              <a:rPr lang="en-US" sz="2400" dirty="0"/>
            </a:br>
            <a:r>
              <a:rPr lang="en-US" sz="2400" dirty="0"/>
              <a:t>→ The DN-model is unable to single out </a:t>
            </a:r>
            <a:r>
              <a:rPr lang="en-US" sz="2400" i="1" dirty="0"/>
              <a:t>relevant</a:t>
            </a:r>
            <a:r>
              <a:rPr lang="en-US" sz="2400" dirty="0"/>
              <a:t> causal factors. It does not provide criteria for relevance.</a:t>
            </a:r>
          </a:p>
        </p:txBody>
      </p:sp>
    </p:spTree>
    <p:extLst>
      <p:ext uri="{BB962C8B-B14F-4D97-AF65-F5344CB8AC3E}">
        <p14:creationId xmlns:p14="http://schemas.microsoft.com/office/powerpoint/2010/main" val="324111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2286000" y="368300"/>
            <a:ext cx="4966937" cy="1077218"/>
          </a:xfrm>
          <a:prstGeom prst="rect">
            <a:avLst/>
          </a:prstGeom>
          <a:noFill/>
        </p:spPr>
        <p:txBody>
          <a:bodyPr wrap="none" rtlCol="0">
            <a:spAutoFit/>
          </a:bodyPr>
          <a:lstStyle/>
          <a:p>
            <a:r>
              <a:rPr lang="en-US" sz="3200" b="1" dirty="0"/>
              <a:t>Program for today‘s session </a:t>
            </a:r>
          </a:p>
          <a:p>
            <a:pPr algn="ctr"/>
            <a:r>
              <a:rPr lang="en-US" sz="3200" b="1" dirty="0"/>
              <a:t>14/03/2019</a:t>
            </a:r>
          </a:p>
        </p:txBody>
      </p:sp>
      <p:sp>
        <p:nvSpPr>
          <p:cNvPr id="3" name="Textfeld 2">
            <a:extLst>
              <a:ext uri="{FF2B5EF4-FFF2-40B4-BE49-F238E27FC236}">
                <a16:creationId xmlns:a16="http://schemas.microsoft.com/office/drawing/2014/main" id="{00D0B7BA-32A2-3940-9F8D-99FA09F883AD}"/>
              </a:ext>
            </a:extLst>
          </p:cNvPr>
          <p:cNvSpPr txBox="1"/>
          <p:nvPr/>
        </p:nvSpPr>
        <p:spPr>
          <a:xfrm>
            <a:off x="508000" y="1809750"/>
            <a:ext cx="8305799" cy="2805063"/>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r>
              <a:rPr lang="en-US" dirty="0"/>
              <a:t>The DN-model of explanation and the symmetry thesis (cont.)</a:t>
            </a:r>
          </a:p>
          <a:p>
            <a:r>
              <a:rPr lang="en-US" dirty="0"/>
              <a:t>Darwin’s explanatory theory of evolution (incl. task 3)</a:t>
            </a:r>
          </a:p>
          <a:p>
            <a:r>
              <a:rPr lang="en-US" dirty="0"/>
              <a:t>Prediction in “irregular subjects”</a:t>
            </a:r>
          </a:p>
          <a:p>
            <a:r>
              <a:rPr lang="en-US" dirty="0"/>
              <a:t>Popper’s </a:t>
            </a:r>
            <a:r>
              <a:rPr lang="en-US" dirty="0" err="1"/>
              <a:t>falsificationism</a:t>
            </a:r>
            <a:endParaRPr lang="en-US" dirty="0"/>
          </a:p>
          <a:p>
            <a:r>
              <a:rPr lang="en-US" dirty="0"/>
              <a:t>Popper’s </a:t>
            </a:r>
            <a:r>
              <a:rPr lang="en-US" i="1" dirty="0"/>
              <a:t>The Poverty of Historicism</a:t>
            </a:r>
          </a:p>
        </p:txBody>
      </p:sp>
    </p:spTree>
    <p:extLst>
      <p:ext uri="{BB962C8B-B14F-4D97-AF65-F5344CB8AC3E}">
        <p14:creationId xmlns:p14="http://schemas.microsoft.com/office/powerpoint/2010/main" val="230503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5F061B-2B6A-5047-A178-B7C4723E5FC0}"/>
              </a:ext>
            </a:extLst>
          </p:cNvPr>
          <p:cNvPicPr>
            <a:picLocks noChangeAspect="1"/>
          </p:cNvPicPr>
          <p:nvPr/>
        </p:nvPicPr>
        <p:blipFill>
          <a:blip r:embed="rId3"/>
          <a:stretch>
            <a:fillRect/>
          </a:stretch>
        </p:blipFill>
        <p:spPr>
          <a:xfrm>
            <a:off x="-836220" y="-321711"/>
            <a:ext cx="10947401" cy="14167223"/>
          </a:xfrm>
          <a:prstGeom prst="rect">
            <a:avLst/>
          </a:prstGeom>
        </p:spPr>
      </p:pic>
    </p:spTree>
    <p:extLst>
      <p:ext uri="{BB962C8B-B14F-4D97-AF65-F5344CB8AC3E}">
        <p14:creationId xmlns:p14="http://schemas.microsoft.com/office/powerpoint/2010/main" val="177882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193" y="364054"/>
            <a:ext cx="8410331" cy="1077218"/>
          </a:xfrm>
          <a:prstGeom prst="rect">
            <a:avLst/>
          </a:prstGeom>
        </p:spPr>
        <p:txBody>
          <a:bodyPr wrap="square">
            <a:spAutoFit/>
          </a:bodyPr>
          <a:lstStyle/>
          <a:p>
            <a:pPr algn="ctr"/>
            <a:r>
              <a:rPr lang="en-US" sz="3200" b="1"/>
              <a:t>Scriven (1959), </a:t>
            </a:r>
            <a:r>
              <a:rPr lang="en-US" sz="3200" b="1" i="1"/>
              <a:t>Explanation and Prediction in Evolutionary Theory</a:t>
            </a:r>
          </a:p>
        </p:txBody>
      </p:sp>
      <p:sp>
        <p:nvSpPr>
          <p:cNvPr id="6" name="Textfeld 5">
            <a:extLst>
              <a:ext uri="{FF2B5EF4-FFF2-40B4-BE49-F238E27FC236}">
                <a16:creationId xmlns:a16="http://schemas.microsoft.com/office/drawing/2014/main" id="{00D0B7BA-32A2-3940-9F8D-99FA09F883AD}"/>
              </a:ext>
            </a:extLst>
          </p:cNvPr>
          <p:cNvSpPr txBox="1"/>
          <p:nvPr/>
        </p:nvSpPr>
        <p:spPr>
          <a:xfrm>
            <a:off x="266024" y="1893890"/>
            <a:ext cx="8393882" cy="401648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b="1" dirty="0"/>
              <a:t>Irregular subjects (p. 477).</a:t>
            </a:r>
            <a:r>
              <a:rPr lang="en-US" sz="2000" dirty="0"/>
              <a:t> They explain, but actual prediction is precluded (parts of biology, psychology, anthropology, history, cosmogony, engineering, economics, quantum physics).</a:t>
            </a:r>
          </a:p>
          <a:p>
            <a:pPr marL="342900" indent="-342900">
              <a:spcAft>
                <a:spcPts val="600"/>
              </a:spcAft>
              <a:buFont typeface="Arial" panose="020B0604020202020204" pitchFamily="34" charset="0"/>
              <a:buChar char="•"/>
            </a:pPr>
            <a:r>
              <a:rPr lang="en-US" sz="2000" b="1" dirty="0"/>
              <a:t>Hypothetical probability predictions (p. 478). </a:t>
            </a:r>
            <a:r>
              <a:rPr lang="en-US" sz="2000" dirty="0"/>
              <a:t>Example: Species (or individuals) that are better swimmers are more likely to survive a flood. Not useful for actual prediction. Not easily falsified by observation.</a:t>
            </a:r>
          </a:p>
          <a:p>
            <a:pPr marL="342900" indent="-342900">
              <a:spcAft>
                <a:spcPts val="600"/>
              </a:spcAft>
              <a:buFont typeface="Arial" panose="020B0604020202020204" pitchFamily="34" charset="0"/>
              <a:buChar char="•"/>
            </a:pPr>
            <a:r>
              <a:rPr lang="en-US" sz="2000" b="1" dirty="0"/>
              <a:t>Against symmetry (p. 480).</a:t>
            </a:r>
            <a:r>
              <a:rPr lang="en-US" sz="2000" dirty="0"/>
              <a:t> Prediction requires only a correlation, explanation requires more (i.e. causes). We can make predictions from indicators. → We can sometimes predict what we cannot explain. What about the other way around?</a:t>
            </a:r>
          </a:p>
          <a:p>
            <a:pPr marL="342900" indent="-342900">
              <a:spcAft>
                <a:spcPts val="600"/>
              </a:spcAft>
              <a:buFont typeface="Arial" panose="020B0604020202020204" pitchFamily="34" charset="0"/>
              <a:buChar char="•"/>
            </a:pPr>
            <a:r>
              <a:rPr lang="en-US" sz="2000" b="1" dirty="0"/>
              <a:t>Retrospective Causal Analysis (p. 480). </a:t>
            </a:r>
            <a:r>
              <a:rPr lang="en-US" sz="2000" dirty="0"/>
              <a:t>Example: a skin cancer case. → </a:t>
            </a:r>
            <a:r>
              <a:rPr lang="en-US" sz="2000" i="1" dirty="0"/>
              <a:t>Post hoc </a:t>
            </a:r>
            <a:r>
              <a:rPr lang="en-US" sz="2000" dirty="0"/>
              <a:t>explanation with no “in principle” possibility of prediction </a:t>
            </a:r>
            <a:endParaRPr lang="en-US" sz="2000" b="1" dirty="0"/>
          </a:p>
        </p:txBody>
      </p:sp>
    </p:spTree>
    <p:extLst>
      <p:ext uri="{BB962C8B-B14F-4D97-AF65-F5344CB8AC3E}">
        <p14:creationId xmlns:p14="http://schemas.microsoft.com/office/powerpoint/2010/main" val="215756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2016" y="186138"/>
            <a:ext cx="6874136" cy="1077218"/>
          </a:xfrm>
          <a:prstGeom prst="rect">
            <a:avLst/>
          </a:prstGeom>
        </p:spPr>
        <p:txBody>
          <a:bodyPr wrap="square">
            <a:spAutoFit/>
          </a:bodyPr>
          <a:lstStyle/>
          <a:p>
            <a:pPr algn="ctr"/>
            <a:r>
              <a:rPr lang="en-US" sz="3200" b="1" dirty="0"/>
              <a:t>Objective vs. Subjective Interpretations of Probability</a:t>
            </a:r>
            <a:endParaRPr lang="en-US" sz="3200" b="1" i="1" dirty="0"/>
          </a:p>
        </p:txBody>
      </p:sp>
      <p:sp>
        <p:nvSpPr>
          <p:cNvPr id="6" name="Textfeld 5">
            <a:extLst>
              <a:ext uri="{FF2B5EF4-FFF2-40B4-BE49-F238E27FC236}">
                <a16:creationId xmlns:a16="http://schemas.microsoft.com/office/drawing/2014/main" id="{00D0B7BA-32A2-3940-9F8D-99FA09F883AD}"/>
              </a:ext>
            </a:extLst>
          </p:cNvPr>
          <p:cNvSpPr txBox="1"/>
          <p:nvPr/>
        </p:nvSpPr>
        <p:spPr>
          <a:xfrm>
            <a:off x="524475" y="2074686"/>
            <a:ext cx="8169219" cy="2246769"/>
          </a:xfrm>
          <a:prstGeom prst="rect">
            <a:avLst/>
          </a:prstGeom>
          <a:noFill/>
        </p:spPr>
        <p:txBody>
          <a:bodyPr wrap="square" rtlCol="0">
            <a:spAutoFit/>
          </a:bodyPr>
          <a:lstStyle/>
          <a:p>
            <a:pPr algn="ctr"/>
            <a:r>
              <a:rPr lang="en-US" sz="2000" b="1" dirty="0"/>
              <a:t>“The probability of E is p.”</a:t>
            </a:r>
          </a:p>
          <a:p>
            <a:pPr algn="ctr"/>
            <a:endParaRPr lang="en-US" sz="2000" b="1" dirty="0"/>
          </a:p>
          <a:p>
            <a:r>
              <a:rPr lang="en-US" sz="2000" dirty="0"/>
              <a:t>Two interpretations:</a:t>
            </a:r>
          </a:p>
          <a:p>
            <a:endParaRPr lang="en-US" sz="2000" dirty="0"/>
          </a:p>
          <a:p>
            <a:pPr marL="457200" indent="-457200">
              <a:buFont typeface="+mj-lt"/>
              <a:buAutoNum type="alphaLcParenR"/>
            </a:pPr>
            <a:r>
              <a:rPr lang="en-US" sz="2000" dirty="0"/>
              <a:t>p is an objective property of E</a:t>
            </a:r>
          </a:p>
          <a:p>
            <a:pPr marL="457200" indent="-457200">
              <a:buFont typeface="+mj-lt"/>
              <a:buAutoNum type="alphaLcParenR"/>
            </a:pPr>
            <a:endParaRPr lang="en-US" sz="2000" dirty="0"/>
          </a:p>
          <a:p>
            <a:pPr marL="457200" indent="-457200">
              <a:buFont typeface="+mj-lt"/>
              <a:buAutoNum type="alphaLcParenR"/>
            </a:pPr>
            <a:r>
              <a:rPr lang="en-US" sz="2000" dirty="0"/>
              <a:t>S believes that the probability of E is p</a:t>
            </a:r>
          </a:p>
        </p:txBody>
      </p:sp>
      <p:sp>
        <p:nvSpPr>
          <p:cNvPr id="5" name="Textfeld 4">
            <a:extLst>
              <a:ext uri="{FF2B5EF4-FFF2-40B4-BE49-F238E27FC236}">
                <a16:creationId xmlns:a16="http://schemas.microsoft.com/office/drawing/2014/main" id="{67784D36-3512-F74C-ABD7-4B9881A69945}"/>
              </a:ext>
            </a:extLst>
          </p:cNvPr>
          <p:cNvSpPr txBox="1"/>
          <p:nvPr/>
        </p:nvSpPr>
        <p:spPr>
          <a:xfrm>
            <a:off x="228006" y="1694643"/>
            <a:ext cx="8762159" cy="4555093"/>
          </a:xfrm>
          <a:prstGeom prst="rect">
            <a:avLst/>
          </a:prstGeom>
          <a:noFill/>
        </p:spPr>
        <p:txBody>
          <a:bodyPr wrap="square" rtlCol="0">
            <a:spAutoFit/>
          </a:bodyPr>
          <a:lstStyle/>
          <a:p>
            <a:r>
              <a:rPr lang="en-US" sz="2000" b="1" dirty="0"/>
              <a:t>Objective interpretation</a:t>
            </a:r>
          </a:p>
          <a:p>
            <a:pPr marL="342900" indent="-342900">
              <a:spcAft>
                <a:spcPts val="600"/>
              </a:spcAft>
              <a:buFont typeface="Arial" panose="020B0604020202020204" pitchFamily="34" charset="0"/>
              <a:buChar char="•"/>
            </a:pPr>
            <a:r>
              <a:rPr lang="en-US" sz="2000" dirty="0"/>
              <a:t>Probability statements are truth-valued statements about the world. Their truth-makers are facts, i.e</a:t>
            </a:r>
            <a:r>
              <a:rPr lang="en-US" sz="2000" b="1" dirty="0"/>
              <a:t>. objective frequencies</a:t>
            </a:r>
            <a:r>
              <a:rPr lang="en-US" sz="2000" dirty="0"/>
              <a:t>.</a:t>
            </a:r>
          </a:p>
          <a:p>
            <a:pPr marL="342900" indent="-342900">
              <a:spcAft>
                <a:spcPts val="600"/>
              </a:spcAft>
              <a:buFont typeface="Arial" panose="020B0604020202020204" pitchFamily="34" charset="0"/>
              <a:buChar char="•"/>
            </a:pPr>
            <a:r>
              <a:rPr lang="en-US" sz="2000" dirty="0"/>
              <a:t>Objective frequencies can be measured in statistical experiments.</a:t>
            </a:r>
          </a:p>
          <a:p>
            <a:pPr marL="342900" indent="-342900">
              <a:spcAft>
                <a:spcPts val="600"/>
              </a:spcAft>
              <a:buFont typeface="Arial" panose="020B0604020202020204" pitchFamily="34" charset="0"/>
              <a:buChar char="•"/>
            </a:pPr>
            <a:r>
              <a:rPr lang="en-US" sz="2000" dirty="0"/>
              <a:t>Typical Examples: Dice rolling; the frequency of achromatopsia in the Swiss population</a:t>
            </a:r>
          </a:p>
          <a:p>
            <a:pPr marL="342900" indent="-342900">
              <a:spcAft>
                <a:spcPts val="600"/>
              </a:spcAft>
              <a:buFont typeface="Arial" panose="020B0604020202020204" pitchFamily="34" charset="0"/>
              <a:buChar char="•"/>
            </a:pPr>
            <a:endParaRPr lang="en-US" sz="2000" b="1" dirty="0"/>
          </a:p>
          <a:p>
            <a:r>
              <a:rPr lang="en-US" sz="2000" b="1" dirty="0"/>
              <a:t>Subjective interpretation</a:t>
            </a:r>
          </a:p>
          <a:p>
            <a:pPr marL="342900" indent="-342900">
              <a:spcAft>
                <a:spcPts val="600"/>
              </a:spcAft>
              <a:buFont typeface="Arial" panose="020B0604020202020204" pitchFamily="34" charset="0"/>
              <a:buChar char="•"/>
            </a:pPr>
            <a:r>
              <a:rPr lang="en-US" sz="2000" dirty="0"/>
              <a:t>Probability statements are statements about the uttering </a:t>
            </a:r>
            <a:r>
              <a:rPr lang="en-US" sz="2000" b="1" dirty="0"/>
              <a:t>subject’s degree of belief</a:t>
            </a:r>
            <a:r>
              <a:rPr lang="en-US" sz="2000" dirty="0"/>
              <a:t>. </a:t>
            </a:r>
          </a:p>
          <a:p>
            <a:pPr marL="342900" indent="-342900">
              <a:spcAft>
                <a:spcPts val="600"/>
              </a:spcAft>
              <a:buFont typeface="Arial" panose="020B0604020202020204" pitchFamily="34" charset="0"/>
              <a:buChar char="•"/>
            </a:pPr>
            <a:r>
              <a:rPr lang="en-US" sz="2000" dirty="0"/>
              <a:t>Subjective  probabilities are a measure of the subject’s uncertainty about the statement.</a:t>
            </a:r>
          </a:p>
          <a:p>
            <a:pPr marL="342900" indent="-342900">
              <a:spcAft>
                <a:spcPts val="600"/>
              </a:spcAft>
              <a:buFont typeface="Arial" panose="020B0604020202020204" pitchFamily="34" charset="0"/>
              <a:buChar char="•"/>
            </a:pPr>
            <a:r>
              <a:rPr lang="en-US" sz="2000" dirty="0"/>
              <a:t>Typical Examples: betting odds; </a:t>
            </a:r>
            <a:r>
              <a:rPr lang="en-US" sz="2000" b="1" dirty="0"/>
              <a:t>hypothetical probability predictions (?)</a:t>
            </a:r>
          </a:p>
        </p:txBody>
      </p:sp>
    </p:spTree>
    <p:extLst>
      <p:ext uri="{BB962C8B-B14F-4D97-AF65-F5344CB8AC3E}">
        <p14:creationId xmlns:p14="http://schemas.microsoft.com/office/powerpoint/2010/main" val="9628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9" presetClass="exit" presetSubtype="0" fill="hold" grpId="0" nodeType="withEffect">
                                  <p:stCondLst>
                                    <p:cond delay="0"/>
                                  </p:stCondLst>
                                  <p:childTnLst>
                                    <p:animEffect transition="out" filter="dissolv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2286000" y="368300"/>
            <a:ext cx="4966937" cy="1077218"/>
          </a:xfrm>
          <a:prstGeom prst="rect">
            <a:avLst/>
          </a:prstGeom>
          <a:noFill/>
        </p:spPr>
        <p:txBody>
          <a:bodyPr wrap="none" rtlCol="0">
            <a:spAutoFit/>
          </a:bodyPr>
          <a:lstStyle/>
          <a:p>
            <a:r>
              <a:rPr lang="en-US" sz="3200" b="1" dirty="0"/>
              <a:t>Program for today‘s session </a:t>
            </a:r>
          </a:p>
          <a:p>
            <a:pPr algn="ctr"/>
            <a:r>
              <a:rPr lang="en-US" sz="3200" b="1" dirty="0"/>
              <a:t>21/03/2019</a:t>
            </a:r>
          </a:p>
        </p:txBody>
      </p:sp>
      <p:sp>
        <p:nvSpPr>
          <p:cNvPr id="3" name="Textfeld 2">
            <a:extLst>
              <a:ext uri="{FF2B5EF4-FFF2-40B4-BE49-F238E27FC236}">
                <a16:creationId xmlns:a16="http://schemas.microsoft.com/office/drawing/2014/main" id="{00D0B7BA-32A2-3940-9F8D-99FA09F883AD}"/>
              </a:ext>
            </a:extLst>
          </p:cNvPr>
          <p:cNvSpPr txBox="1"/>
          <p:nvPr/>
        </p:nvSpPr>
        <p:spPr>
          <a:xfrm>
            <a:off x="558800" y="1976664"/>
            <a:ext cx="8305799" cy="2805063"/>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r>
              <a:rPr lang="en-US" dirty="0"/>
              <a:t>Prediction in “irregular subjects” &amp; hypothetical probability predictions (recap)</a:t>
            </a:r>
          </a:p>
          <a:p>
            <a:r>
              <a:rPr lang="en-US" dirty="0"/>
              <a:t>Popper’s </a:t>
            </a:r>
            <a:r>
              <a:rPr lang="en-US" dirty="0" err="1"/>
              <a:t>falsificationism</a:t>
            </a:r>
            <a:endParaRPr lang="en-US" dirty="0"/>
          </a:p>
          <a:p>
            <a:r>
              <a:rPr lang="en-US" dirty="0"/>
              <a:t>Popper’s </a:t>
            </a:r>
            <a:r>
              <a:rPr lang="en-US" i="1" dirty="0"/>
              <a:t>The Poverty of Historicism</a:t>
            </a:r>
          </a:p>
          <a:p>
            <a:r>
              <a:rPr lang="en-US" dirty="0"/>
              <a:t>F53</a:t>
            </a:r>
          </a:p>
        </p:txBody>
      </p:sp>
    </p:spTree>
    <p:extLst>
      <p:ext uri="{BB962C8B-B14F-4D97-AF65-F5344CB8AC3E}">
        <p14:creationId xmlns:p14="http://schemas.microsoft.com/office/powerpoint/2010/main" val="327191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p:nvPr/>
        </p:nvSpPr>
        <p:spPr>
          <a:xfrm>
            <a:off x="1219471" y="702453"/>
            <a:ext cx="7441929" cy="830997"/>
          </a:xfrm>
          <a:prstGeom prst="rect">
            <a:avLst/>
          </a:prstGeom>
          <a:noFill/>
        </p:spPr>
        <p:txBody>
          <a:bodyPr wrap="square" rtlCol="0">
            <a:spAutoFit/>
          </a:bodyPr>
          <a:lstStyle/>
          <a:p>
            <a:pPr algn="ctr"/>
            <a:r>
              <a:rPr lang="en-US" sz="2400" b="1" dirty="0"/>
              <a:t>Karl Popper’s (Dis)solution of the Problem of Induction in</a:t>
            </a:r>
            <a:br>
              <a:rPr lang="en-US" sz="2400" b="1" dirty="0"/>
            </a:br>
            <a:r>
              <a:rPr lang="en-US" sz="2400" b="1" i="1" dirty="0"/>
              <a:t>The Logic of Scientific Discovery </a:t>
            </a:r>
            <a:r>
              <a:rPr lang="en-US" sz="2400" b="1" dirty="0"/>
              <a:t>(1934)</a:t>
            </a:r>
            <a:endParaRPr lang="en-US" sz="2400" b="1" i="1" dirty="0"/>
          </a:p>
        </p:txBody>
      </p:sp>
      <p:sp>
        <p:nvSpPr>
          <p:cNvPr id="5" name="Rectangle 3"/>
          <p:cNvSpPr/>
          <p:nvPr/>
        </p:nvSpPr>
        <p:spPr>
          <a:xfrm>
            <a:off x="5516664" y="5583908"/>
            <a:ext cx="1915178" cy="646331"/>
          </a:xfrm>
          <a:prstGeom prst="rect">
            <a:avLst/>
          </a:prstGeom>
        </p:spPr>
        <p:txBody>
          <a:bodyPr wrap="square">
            <a:spAutoFit/>
          </a:bodyPr>
          <a:lstStyle/>
          <a:p>
            <a:pPr algn="ctr"/>
            <a:r>
              <a:rPr lang="en-US" dirty="0"/>
              <a:t>Sir Karl R. Popper</a:t>
            </a:r>
          </a:p>
          <a:p>
            <a:pPr algn="ctr"/>
            <a:r>
              <a:rPr lang="en-US" dirty="0"/>
              <a:t>1902–1994</a:t>
            </a:r>
          </a:p>
        </p:txBody>
      </p:sp>
      <p:pic>
        <p:nvPicPr>
          <p:cNvPr id="6"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7367" y="2112015"/>
            <a:ext cx="2593773" cy="3324352"/>
          </a:xfrm>
          <a:prstGeom prst="rect">
            <a:avLst/>
          </a:prstGeom>
        </p:spPr>
      </p:pic>
      <p:pic>
        <p:nvPicPr>
          <p:cNvPr id="1026" name="Picture 2" descr="ildergebnis für logik der Forschu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245" y="2229617"/>
            <a:ext cx="2778877" cy="320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14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2286000" y="368300"/>
            <a:ext cx="4966937" cy="1077218"/>
          </a:xfrm>
          <a:prstGeom prst="rect">
            <a:avLst/>
          </a:prstGeom>
          <a:noFill/>
        </p:spPr>
        <p:txBody>
          <a:bodyPr wrap="none" rtlCol="0">
            <a:spAutoFit/>
          </a:bodyPr>
          <a:lstStyle/>
          <a:p>
            <a:r>
              <a:rPr lang="en-US" sz="3200" b="1" dirty="0"/>
              <a:t>Program for today‘s session </a:t>
            </a:r>
          </a:p>
          <a:p>
            <a:pPr algn="ctr"/>
            <a:r>
              <a:rPr lang="en-US" sz="3200" b="1" dirty="0"/>
              <a:t>07/03/2019</a:t>
            </a:r>
          </a:p>
        </p:txBody>
      </p:sp>
      <p:sp>
        <p:nvSpPr>
          <p:cNvPr id="3" name="Textfeld 2">
            <a:extLst>
              <a:ext uri="{FF2B5EF4-FFF2-40B4-BE49-F238E27FC236}">
                <a16:creationId xmlns:a16="http://schemas.microsoft.com/office/drawing/2014/main" id="{00D0B7BA-32A2-3940-9F8D-99FA09F883AD}"/>
              </a:ext>
            </a:extLst>
          </p:cNvPr>
          <p:cNvSpPr txBox="1"/>
          <p:nvPr/>
        </p:nvSpPr>
        <p:spPr>
          <a:xfrm>
            <a:off x="1085271" y="2120900"/>
            <a:ext cx="7502138" cy="3359061"/>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r>
              <a:rPr lang="en-US" dirty="0"/>
              <a:t>Recapitulation of first session</a:t>
            </a:r>
          </a:p>
          <a:p>
            <a:r>
              <a:rPr lang="en-US" dirty="0"/>
              <a:t>3 modes of inference: deduction, induction, (abduction)</a:t>
            </a:r>
          </a:p>
          <a:p>
            <a:r>
              <a:rPr lang="en-US" dirty="0"/>
              <a:t>Hume’s problem of induction (incl. task 2)</a:t>
            </a:r>
          </a:p>
          <a:p>
            <a:r>
              <a:rPr lang="en-US" dirty="0"/>
              <a:t>The DN-model of explanation and the symmetry thesis</a:t>
            </a:r>
          </a:p>
          <a:p>
            <a:r>
              <a:rPr lang="en-US" dirty="0"/>
              <a:t>Darwin’s explanatory theory of evolution</a:t>
            </a:r>
          </a:p>
          <a:p>
            <a:r>
              <a:rPr lang="en-US" dirty="0"/>
              <a:t>Prediction in “irregular subjects”</a:t>
            </a:r>
          </a:p>
        </p:txBody>
      </p:sp>
    </p:spTree>
    <p:extLst>
      <p:ext uri="{BB962C8B-B14F-4D97-AF65-F5344CB8AC3E}">
        <p14:creationId xmlns:p14="http://schemas.microsoft.com/office/powerpoint/2010/main" val="3194656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04916" y="904079"/>
            <a:ext cx="5157925" cy="1200329"/>
          </a:xfrm>
          <a:prstGeom prst="rect">
            <a:avLst/>
          </a:prstGeom>
          <a:noFill/>
        </p:spPr>
        <p:txBody>
          <a:bodyPr wrap="square" rtlCol="0">
            <a:spAutoFit/>
          </a:bodyPr>
          <a:lstStyle/>
          <a:p>
            <a:pPr algn="ctr"/>
            <a:r>
              <a:rPr lang="en-US" sz="2400" b="1" dirty="0"/>
              <a:t>Karl Popper’s (Dis)solution of the Problem of Induction in</a:t>
            </a:r>
            <a:br>
              <a:rPr lang="en-US" sz="2400" b="1" dirty="0"/>
            </a:br>
            <a:r>
              <a:rPr lang="en-US" sz="2400" b="1" i="1" dirty="0"/>
              <a:t>The Logic of Scientific Discovery </a:t>
            </a:r>
            <a:r>
              <a:rPr lang="en-US" sz="2400" b="1" dirty="0"/>
              <a:t>(1934)</a:t>
            </a:r>
            <a:endParaRPr lang="en-US" sz="2400" b="1" i="1" dirty="0"/>
          </a:p>
        </p:txBody>
      </p:sp>
      <p:sp>
        <p:nvSpPr>
          <p:cNvPr id="4" name="Rectangle 3"/>
          <p:cNvSpPr/>
          <p:nvPr/>
        </p:nvSpPr>
        <p:spPr>
          <a:xfrm>
            <a:off x="476074" y="2508218"/>
            <a:ext cx="1915178" cy="646331"/>
          </a:xfrm>
          <a:prstGeom prst="rect">
            <a:avLst/>
          </a:prstGeom>
        </p:spPr>
        <p:txBody>
          <a:bodyPr wrap="square">
            <a:spAutoFit/>
          </a:bodyPr>
          <a:lstStyle/>
          <a:p>
            <a:pPr algn="ctr"/>
            <a:r>
              <a:rPr lang="en-US" dirty="0"/>
              <a:t>Karl R. Popper</a:t>
            </a:r>
          </a:p>
          <a:p>
            <a:pPr algn="ctr"/>
            <a:r>
              <a:rPr lang="en-US" dirty="0"/>
              <a:t>1902–1964</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466" y="506112"/>
            <a:ext cx="1557554" cy="1996265"/>
          </a:xfrm>
          <a:prstGeom prst="rect">
            <a:avLst/>
          </a:prstGeom>
        </p:spPr>
      </p:pic>
      <p:sp>
        <p:nvSpPr>
          <p:cNvPr id="5" name="TextBox 4"/>
          <p:cNvSpPr txBox="1"/>
          <p:nvPr/>
        </p:nvSpPr>
        <p:spPr>
          <a:xfrm>
            <a:off x="1246014" y="3405072"/>
            <a:ext cx="6916827" cy="830997"/>
          </a:xfrm>
          <a:prstGeom prst="rect">
            <a:avLst/>
          </a:prstGeom>
          <a:noFill/>
        </p:spPr>
        <p:txBody>
          <a:bodyPr wrap="none" rtlCol="0">
            <a:spAutoFit/>
          </a:bodyPr>
          <a:lstStyle/>
          <a:p>
            <a:pPr algn="ctr"/>
            <a:r>
              <a:rPr lang="en-US" sz="2400" b="1" dirty="0"/>
              <a:t>The </a:t>
            </a:r>
            <a:r>
              <a:rPr lang="en-US" sz="2400" b="1" dirty="0" err="1"/>
              <a:t>Hypothetico</a:t>
            </a:r>
            <a:r>
              <a:rPr lang="en-US" sz="2400" b="1" dirty="0"/>
              <a:t>-Deductive Method/</a:t>
            </a:r>
            <a:r>
              <a:rPr lang="en-US" sz="2400" b="1" dirty="0" err="1"/>
              <a:t>Falsificationism</a:t>
            </a:r>
            <a:br>
              <a:rPr lang="en-US" sz="2400" b="1" dirty="0"/>
            </a:br>
            <a:endParaRPr lang="en-US" sz="2400" b="1" dirty="0"/>
          </a:p>
        </p:txBody>
      </p:sp>
      <p:sp>
        <p:nvSpPr>
          <p:cNvPr id="8" name="Rectangle 7"/>
          <p:cNvSpPr/>
          <p:nvPr/>
        </p:nvSpPr>
        <p:spPr>
          <a:xfrm>
            <a:off x="1531548" y="4100603"/>
            <a:ext cx="6540231" cy="2246769"/>
          </a:xfrm>
          <a:prstGeom prst="rect">
            <a:avLst/>
          </a:prstGeom>
        </p:spPr>
        <p:txBody>
          <a:bodyPr wrap="square">
            <a:spAutoFit/>
          </a:bodyPr>
          <a:lstStyle/>
          <a:p>
            <a:pPr algn="just"/>
            <a:r>
              <a:rPr lang="en-US" sz="2000" dirty="0"/>
              <a:t> “According to the view that will be put forward here, the method of critically testing theories, and selecting them according to the results of tests, always proceeds on the following lines. From a new idea, put up tentatively, and not yet justified in any way—an anticipation, a </a:t>
            </a:r>
            <a:r>
              <a:rPr lang="en-US" sz="2000" b="1" dirty="0"/>
              <a:t>hypothesis</a:t>
            </a:r>
            <a:r>
              <a:rPr lang="en-US" sz="2000" dirty="0"/>
              <a:t>, a theoretical system, or what you will—conclusions are drawn by means of </a:t>
            </a:r>
            <a:r>
              <a:rPr lang="en-US" sz="2000" b="1" dirty="0"/>
              <a:t>logical deduction.</a:t>
            </a:r>
            <a:r>
              <a:rPr lang="en-US" sz="2000" dirty="0"/>
              <a:t>”</a:t>
            </a:r>
          </a:p>
        </p:txBody>
      </p:sp>
      <p:sp>
        <p:nvSpPr>
          <p:cNvPr id="13" name="TextBox 12"/>
          <p:cNvSpPr txBox="1"/>
          <p:nvPr/>
        </p:nvSpPr>
        <p:spPr>
          <a:xfrm>
            <a:off x="786542" y="4761468"/>
            <a:ext cx="355486" cy="707886"/>
          </a:xfrm>
          <a:prstGeom prst="rect">
            <a:avLst/>
          </a:prstGeom>
          <a:noFill/>
        </p:spPr>
        <p:txBody>
          <a:bodyPr wrap="none" rtlCol="0">
            <a:spAutoFit/>
          </a:bodyPr>
          <a:lstStyle/>
          <a:p>
            <a:r>
              <a:rPr lang="en-US" sz="4000" dirty="0">
                <a:latin typeface="Times New Roman"/>
                <a:cs typeface="Times New Roman"/>
              </a:rPr>
              <a:t>I</a:t>
            </a:r>
          </a:p>
        </p:txBody>
      </p:sp>
    </p:spTree>
    <p:extLst>
      <p:ext uri="{BB962C8B-B14F-4D97-AF65-F5344CB8AC3E}">
        <p14:creationId xmlns:p14="http://schemas.microsoft.com/office/powerpoint/2010/main" val="31201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6721" y="390939"/>
            <a:ext cx="7255412" cy="830997"/>
          </a:xfrm>
          <a:prstGeom prst="rect">
            <a:avLst/>
          </a:prstGeom>
          <a:noFill/>
        </p:spPr>
        <p:txBody>
          <a:bodyPr wrap="none" rtlCol="0">
            <a:spAutoFit/>
          </a:bodyPr>
          <a:lstStyle/>
          <a:p>
            <a:pPr algn="ctr"/>
            <a:r>
              <a:rPr lang="en-US" sz="2400" b="1" dirty="0" err="1"/>
              <a:t>Hypothetico</a:t>
            </a:r>
            <a:r>
              <a:rPr lang="en-US" sz="2400" b="1" dirty="0"/>
              <a:t>-Deductive Method/</a:t>
            </a:r>
            <a:r>
              <a:rPr lang="en-US" sz="2400" b="1" dirty="0" err="1"/>
              <a:t>Falsificationism</a:t>
            </a:r>
            <a:r>
              <a:rPr lang="en-US" sz="2400" b="1" dirty="0"/>
              <a:t> (cont.)</a:t>
            </a:r>
            <a:br>
              <a:rPr lang="en-US" sz="2400" b="1" dirty="0"/>
            </a:br>
            <a:endParaRPr lang="en-US" sz="2400" b="1" dirty="0"/>
          </a:p>
        </p:txBody>
      </p:sp>
      <p:sp>
        <p:nvSpPr>
          <p:cNvPr id="11" name="Rectangle 10"/>
          <p:cNvSpPr/>
          <p:nvPr/>
        </p:nvSpPr>
        <p:spPr>
          <a:xfrm>
            <a:off x="1497681" y="1447393"/>
            <a:ext cx="7036719" cy="2862322"/>
          </a:xfrm>
          <a:prstGeom prst="rect">
            <a:avLst/>
          </a:prstGeom>
        </p:spPr>
        <p:txBody>
          <a:bodyPr wrap="square">
            <a:spAutoFit/>
          </a:bodyPr>
          <a:lstStyle/>
          <a:p>
            <a:pPr algn="just"/>
            <a:r>
              <a:rPr lang="en-US" sz="2000" dirty="0"/>
              <a:t>“Next we seek a decision as regards these (and other) derived statements by comparing them with the results of practical applications and experiments. If this decision is positive, that is, if the singular conclusions turn out to be acceptable, or verified, then the theory has, for the time being, passed its test: we have found no reason to discard it. But if the decision is negative, or in other words, if the conclusions have been falsified , then their falsification also </a:t>
            </a:r>
            <a:r>
              <a:rPr lang="en-US" sz="2000" b="1" dirty="0"/>
              <a:t>falsifies</a:t>
            </a:r>
            <a:r>
              <a:rPr lang="en-US" sz="2000" dirty="0"/>
              <a:t> the theory from which they were logically deduced.”</a:t>
            </a:r>
          </a:p>
        </p:txBody>
      </p:sp>
      <p:sp>
        <p:nvSpPr>
          <p:cNvPr id="13" name="TextBox 12"/>
          <p:cNvSpPr txBox="1"/>
          <p:nvPr/>
        </p:nvSpPr>
        <p:spPr>
          <a:xfrm>
            <a:off x="786542" y="2170668"/>
            <a:ext cx="526306" cy="707886"/>
          </a:xfrm>
          <a:prstGeom prst="rect">
            <a:avLst/>
          </a:prstGeom>
          <a:noFill/>
        </p:spPr>
        <p:txBody>
          <a:bodyPr wrap="none" rtlCol="0">
            <a:spAutoFit/>
          </a:bodyPr>
          <a:lstStyle/>
          <a:p>
            <a:r>
              <a:rPr lang="en-US" sz="4000" dirty="0">
                <a:latin typeface="Times New Roman"/>
                <a:cs typeface="Times New Roman"/>
              </a:rPr>
              <a:t>II</a:t>
            </a:r>
          </a:p>
        </p:txBody>
      </p:sp>
      <p:sp>
        <p:nvSpPr>
          <p:cNvPr id="3" name="Rectangle 2"/>
          <p:cNvSpPr/>
          <p:nvPr/>
        </p:nvSpPr>
        <p:spPr>
          <a:xfrm>
            <a:off x="634142" y="4930340"/>
            <a:ext cx="7900258" cy="1631216"/>
          </a:xfrm>
          <a:prstGeom prst="rect">
            <a:avLst/>
          </a:prstGeom>
        </p:spPr>
        <p:txBody>
          <a:bodyPr wrap="square">
            <a:spAutoFit/>
          </a:bodyPr>
          <a:lstStyle/>
          <a:p>
            <a:pPr algn="just"/>
            <a:r>
              <a:rPr lang="en-US" sz="2000" b="1" dirty="0"/>
              <a:t>“Nothing resembling inductive logic appears in the procedure here outlined</a:t>
            </a:r>
            <a:r>
              <a:rPr lang="en-US" sz="2000" dirty="0"/>
              <a:t>. I never assume that we can argue from the truth of singular statements to the truth of theories. I never assume that by force of ‘verified’ conclusions, theories can be established as ‘true’, or even as merely ‘probable’.”</a:t>
            </a:r>
          </a:p>
        </p:txBody>
      </p:sp>
    </p:spTree>
    <p:extLst>
      <p:ext uri="{BB962C8B-B14F-4D97-AF65-F5344CB8AC3E}">
        <p14:creationId xmlns:p14="http://schemas.microsoft.com/office/powerpoint/2010/main" val="376266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3536507" y="356106"/>
            <a:ext cx="5095982" cy="2712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Oval 26"/>
          <p:cNvSpPr/>
          <p:nvPr/>
        </p:nvSpPr>
        <p:spPr>
          <a:xfrm>
            <a:off x="3445896" y="2909877"/>
            <a:ext cx="5475641" cy="3791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Oval 2"/>
          <p:cNvSpPr/>
          <p:nvPr/>
        </p:nvSpPr>
        <p:spPr>
          <a:xfrm>
            <a:off x="3536507" y="327945"/>
            <a:ext cx="5095982" cy="2712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Untertitel 2"/>
          <p:cNvSpPr txBox="1">
            <a:spLocks/>
          </p:cNvSpPr>
          <p:nvPr/>
        </p:nvSpPr>
        <p:spPr>
          <a:xfrm>
            <a:off x="4211196" y="6040660"/>
            <a:ext cx="4148667" cy="44188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endParaRPr lang="de-DE" sz="1600" i="1" dirty="0">
              <a:solidFill>
                <a:schemeClr val="tx1"/>
              </a:solidFill>
            </a:endParaRPr>
          </a:p>
        </p:txBody>
      </p:sp>
      <p:sp>
        <p:nvSpPr>
          <p:cNvPr id="6" name="Textfeld 5"/>
          <p:cNvSpPr txBox="1"/>
          <p:nvPr/>
        </p:nvSpPr>
        <p:spPr>
          <a:xfrm>
            <a:off x="1095704" y="1018929"/>
            <a:ext cx="1934268" cy="523220"/>
          </a:xfrm>
          <a:prstGeom prst="rect">
            <a:avLst/>
          </a:prstGeom>
          <a:noFill/>
        </p:spPr>
        <p:txBody>
          <a:bodyPr wrap="none" rtlCol="0">
            <a:spAutoFit/>
          </a:bodyPr>
          <a:lstStyle/>
          <a:p>
            <a:pPr algn="ctr"/>
            <a:r>
              <a:rPr lang="de-DE" sz="2800" dirty="0"/>
              <a:t>O</a:t>
            </a:r>
            <a:r>
              <a:rPr lang="de-DE" sz="2800" baseline="-25000" dirty="0"/>
              <a:t>1</a:t>
            </a:r>
            <a:r>
              <a:rPr lang="de-DE" sz="2800" dirty="0"/>
              <a:t>, O</a:t>
            </a:r>
            <a:r>
              <a:rPr lang="de-DE" sz="2800" baseline="-25000" dirty="0"/>
              <a:t>2</a:t>
            </a:r>
            <a:r>
              <a:rPr lang="de-DE" sz="2800" dirty="0"/>
              <a:t> ... O</a:t>
            </a:r>
            <a:r>
              <a:rPr lang="de-DE" sz="2800" baseline="-25000" dirty="0"/>
              <a:t>n</a:t>
            </a:r>
          </a:p>
        </p:txBody>
      </p:sp>
      <p:cxnSp>
        <p:nvCxnSpPr>
          <p:cNvPr id="8" name="Gerade Verbindung mit Pfeil 7"/>
          <p:cNvCxnSpPr/>
          <p:nvPr/>
        </p:nvCxnSpPr>
        <p:spPr>
          <a:xfrm>
            <a:off x="2004095" y="1812652"/>
            <a:ext cx="0" cy="987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1333266" y="3068311"/>
            <a:ext cx="1341658" cy="1241365"/>
          </a:xfrm>
          <a:prstGeom prst="rect">
            <a:avLst/>
          </a:prstGeom>
          <a:noFill/>
        </p:spPr>
        <p:txBody>
          <a:bodyPr wrap="none" rtlCol="0">
            <a:spAutoFit/>
          </a:bodyPr>
          <a:lstStyle/>
          <a:p>
            <a:pPr algn="ctr"/>
            <a:r>
              <a:rPr lang="de-DE" sz="2800" dirty="0"/>
              <a:t>All ...</a:t>
            </a:r>
          </a:p>
          <a:p>
            <a:pPr algn="ctr"/>
            <a:r>
              <a:rPr lang="de-DE" sz="2800" dirty="0"/>
              <a:t>Every ...</a:t>
            </a:r>
          </a:p>
          <a:p>
            <a:pPr algn="ctr"/>
            <a:endParaRPr lang="de-DE" sz="2800" baseline="-25000" dirty="0"/>
          </a:p>
        </p:txBody>
      </p:sp>
      <p:cxnSp>
        <p:nvCxnSpPr>
          <p:cNvPr id="13" name="Gerade Verbindung mit Pfeil 12"/>
          <p:cNvCxnSpPr/>
          <p:nvPr/>
        </p:nvCxnSpPr>
        <p:spPr>
          <a:xfrm>
            <a:off x="2004095" y="4309676"/>
            <a:ext cx="0" cy="987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feld 13"/>
          <p:cNvSpPr txBox="1"/>
          <p:nvPr/>
        </p:nvSpPr>
        <p:spPr>
          <a:xfrm>
            <a:off x="1036961" y="5525504"/>
            <a:ext cx="1732523" cy="523220"/>
          </a:xfrm>
          <a:prstGeom prst="rect">
            <a:avLst/>
          </a:prstGeom>
          <a:noFill/>
        </p:spPr>
        <p:txBody>
          <a:bodyPr wrap="none" rtlCol="0">
            <a:spAutoFit/>
          </a:bodyPr>
          <a:lstStyle/>
          <a:p>
            <a:pPr algn="ctr"/>
            <a:r>
              <a:rPr lang="de-DE" sz="2800" dirty="0"/>
              <a:t>C</a:t>
            </a:r>
            <a:r>
              <a:rPr lang="de-DE" sz="2800" baseline="-25000" dirty="0"/>
              <a:t>1</a:t>
            </a:r>
            <a:r>
              <a:rPr lang="de-DE" sz="2800" dirty="0"/>
              <a:t>, C</a:t>
            </a:r>
            <a:r>
              <a:rPr lang="de-DE" sz="2800" baseline="-25000" dirty="0"/>
              <a:t>2</a:t>
            </a:r>
            <a:r>
              <a:rPr lang="de-DE" sz="2800" dirty="0"/>
              <a:t> ... </a:t>
            </a:r>
            <a:r>
              <a:rPr lang="de-DE" sz="2800" dirty="0" err="1"/>
              <a:t>C</a:t>
            </a:r>
            <a:r>
              <a:rPr lang="de-DE" sz="2800" baseline="-25000" dirty="0" err="1"/>
              <a:t>n</a:t>
            </a:r>
            <a:endParaRPr lang="de-DE" sz="2800" baseline="-25000" dirty="0"/>
          </a:p>
        </p:txBody>
      </p:sp>
      <p:sp>
        <p:nvSpPr>
          <p:cNvPr id="20" name="Textfeld 19"/>
          <p:cNvSpPr txBox="1"/>
          <p:nvPr/>
        </p:nvSpPr>
        <p:spPr>
          <a:xfrm>
            <a:off x="4007480" y="866280"/>
            <a:ext cx="4154036" cy="954107"/>
          </a:xfrm>
          <a:prstGeom prst="rect">
            <a:avLst/>
          </a:prstGeom>
          <a:noFill/>
        </p:spPr>
        <p:txBody>
          <a:bodyPr wrap="square" rtlCol="0">
            <a:spAutoFit/>
          </a:bodyPr>
          <a:lstStyle/>
          <a:p>
            <a:pPr algn="ctr"/>
            <a:r>
              <a:rPr lang="de-DE" sz="2800" dirty="0"/>
              <a:t>Singular (</a:t>
            </a:r>
            <a:r>
              <a:rPr lang="de-DE" sz="2800" dirty="0" err="1"/>
              <a:t>observational</a:t>
            </a:r>
            <a:r>
              <a:rPr lang="de-DE" sz="2800" dirty="0"/>
              <a:t>) Statements</a:t>
            </a:r>
            <a:endParaRPr lang="de-DE" sz="2800" baseline="-25000" dirty="0"/>
          </a:p>
        </p:txBody>
      </p:sp>
      <p:cxnSp>
        <p:nvCxnSpPr>
          <p:cNvPr id="21" name="Gerade Verbindung mit Pfeil 20"/>
          <p:cNvCxnSpPr/>
          <p:nvPr/>
        </p:nvCxnSpPr>
        <p:spPr>
          <a:xfrm>
            <a:off x="6084498" y="1787397"/>
            <a:ext cx="0" cy="987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feld 21"/>
          <p:cNvSpPr txBox="1"/>
          <p:nvPr/>
        </p:nvSpPr>
        <p:spPr>
          <a:xfrm>
            <a:off x="4610230" y="3043056"/>
            <a:ext cx="2948544" cy="1241365"/>
          </a:xfrm>
          <a:prstGeom prst="rect">
            <a:avLst/>
          </a:prstGeom>
          <a:noFill/>
        </p:spPr>
        <p:txBody>
          <a:bodyPr wrap="none" rtlCol="0">
            <a:spAutoFit/>
          </a:bodyPr>
          <a:lstStyle/>
          <a:p>
            <a:pPr algn="ctr"/>
            <a:r>
              <a:rPr lang="de-DE" sz="2800" dirty="0"/>
              <a:t>General Statement</a:t>
            </a:r>
          </a:p>
          <a:p>
            <a:pPr algn="ctr"/>
            <a:r>
              <a:rPr lang="de-DE" sz="2800" dirty="0"/>
              <a:t>(</a:t>
            </a:r>
            <a:r>
              <a:rPr lang="de-DE" sz="2800" dirty="0" err="1"/>
              <a:t>Theory</a:t>
            </a:r>
            <a:r>
              <a:rPr lang="de-DE" sz="2800" dirty="0"/>
              <a:t>, Model)</a:t>
            </a:r>
          </a:p>
          <a:p>
            <a:pPr algn="ctr"/>
            <a:endParaRPr lang="de-DE" sz="2800" baseline="-25000" dirty="0"/>
          </a:p>
        </p:txBody>
      </p:sp>
      <p:cxnSp>
        <p:nvCxnSpPr>
          <p:cNvPr id="23" name="Gerade Verbindung mit Pfeil 22"/>
          <p:cNvCxnSpPr/>
          <p:nvPr/>
        </p:nvCxnSpPr>
        <p:spPr>
          <a:xfrm>
            <a:off x="6084498" y="4284421"/>
            <a:ext cx="0" cy="987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feld 23"/>
          <p:cNvSpPr txBox="1"/>
          <p:nvPr/>
        </p:nvSpPr>
        <p:spPr>
          <a:xfrm>
            <a:off x="3880860" y="5517440"/>
            <a:ext cx="4407276" cy="523220"/>
          </a:xfrm>
          <a:prstGeom prst="rect">
            <a:avLst/>
          </a:prstGeom>
          <a:noFill/>
        </p:spPr>
        <p:txBody>
          <a:bodyPr wrap="none" rtlCol="0">
            <a:spAutoFit/>
          </a:bodyPr>
          <a:lstStyle/>
          <a:p>
            <a:pPr algn="ctr"/>
            <a:r>
              <a:rPr lang="de-DE" sz="2800" dirty="0" err="1"/>
              <a:t>Observational</a:t>
            </a:r>
            <a:r>
              <a:rPr lang="de-DE" sz="2800" dirty="0"/>
              <a:t> </a:t>
            </a:r>
            <a:r>
              <a:rPr lang="de-DE" sz="2800" dirty="0" err="1"/>
              <a:t>Consequences</a:t>
            </a:r>
            <a:endParaRPr lang="de-DE" sz="2800" baseline="-25000" dirty="0"/>
          </a:p>
        </p:txBody>
      </p:sp>
      <p:cxnSp>
        <p:nvCxnSpPr>
          <p:cNvPr id="69" name="Gerade Verbindung mit Pfeil 68"/>
          <p:cNvCxnSpPr>
            <a:stCxn id="24" idx="1"/>
            <a:endCxn id="22" idx="1"/>
          </p:cNvCxnSpPr>
          <p:nvPr/>
        </p:nvCxnSpPr>
        <p:spPr>
          <a:xfrm rot="10800000" flipH="1">
            <a:off x="3880860" y="3663740"/>
            <a:ext cx="729370" cy="2115311"/>
          </a:xfrm>
          <a:prstGeom prst="curvedConnector3">
            <a:avLst>
              <a:gd name="adj1" fmla="val -20035"/>
            </a:avLst>
          </a:prstGeom>
          <a:ln cap="sq">
            <a:round/>
            <a:tailEnd type="arrow"/>
          </a:ln>
        </p:spPr>
        <p:style>
          <a:lnRef idx="2">
            <a:schemeClr val="accent1"/>
          </a:lnRef>
          <a:fillRef idx="0">
            <a:schemeClr val="accent1"/>
          </a:fillRef>
          <a:effectRef idx="1">
            <a:schemeClr val="accent1"/>
          </a:effectRef>
          <a:fontRef idx="minor">
            <a:schemeClr val="tx1"/>
          </a:fontRef>
        </p:style>
      </p:cxnSp>
      <p:sp>
        <p:nvSpPr>
          <p:cNvPr id="91" name="Textfeld 90"/>
          <p:cNvSpPr txBox="1"/>
          <p:nvPr/>
        </p:nvSpPr>
        <p:spPr>
          <a:xfrm>
            <a:off x="3783850" y="4284421"/>
            <a:ext cx="1548551" cy="984885"/>
          </a:xfrm>
          <a:prstGeom prst="rect">
            <a:avLst/>
          </a:prstGeom>
          <a:noFill/>
        </p:spPr>
        <p:txBody>
          <a:bodyPr wrap="square" rtlCol="0">
            <a:spAutoFit/>
          </a:bodyPr>
          <a:lstStyle/>
          <a:p>
            <a:pPr algn="ctr"/>
            <a:r>
              <a:rPr lang="de-DE" dirty="0" err="1"/>
              <a:t>Corroboration</a:t>
            </a:r>
            <a:endParaRPr lang="de-DE" dirty="0"/>
          </a:p>
          <a:p>
            <a:pPr algn="ctr"/>
            <a:r>
              <a:rPr lang="de-DE" sz="4000" dirty="0">
                <a:latin typeface="Wingdings" charset="2"/>
                <a:cs typeface="Wingdings" charset="2"/>
              </a:rPr>
              <a:t>C</a:t>
            </a:r>
          </a:p>
        </p:txBody>
      </p:sp>
      <p:cxnSp>
        <p:nvCxnSpPr>
          <p:cNvPr id="93" name="Gerade Verbindung mit Pfeil 68"/>
          <p:cNvCxnSpPr>
            <a:stCxn id="24" idx="3"/>
            <a:endCxn id="22" idx="3"/>
          </p:cNvCxnSpPr>
          <p:nvPr/>
        </p:nvCxnSpPr>
        <p:spPr>
          <a:xfrm flipH="1" flipV="1">
            <a:off x="7558774" y="3663739"/>
            <a:ext cx="729362" cy="2115311"/>
          </a:xfrm>
          <a:prstGeom prst="curvedConnector3">
            <a:avLst>
              <a:gd name="adj1" fmla="val -15512"/>
            </a:avLst>
          </a:prstGeom>
          <a:ln cap="flat">
            <a:round/>
            <a:tailEnd type="arrow"/>
          </a:ln>
        </p:spPr>
        <p:style>
          <a:lnRef idx="2">
            <a:schemeClr val="accent1"/>
          </a:lnRef>
          <a:fillRef idx="0">
            <a:schemeClr val="accent1"/>
          </a:fillRef>
          <a:effectRef idx="1">
            <a:schemeClr val="accent1"/>
          </a:effectRef>
          <a:fontRef idx="minor">
            <a:schemeClr val="tx1"/>
          </a:fontRef>
        </p:style>
      </p:cxnSp>
      <p:sp>
        <p:nvSpPr>
          <p:cNvPr id="97" name="Textfeld 96"/>
          <p:cNvSpPr txBox="1"/>
          <p:nvPr/>
        </p:nvSpPr>
        <p:spPr>
          <a:xfrm>
            <a:off x="6739585" y="4287327"/>
            <a:ext cx="1548551" cy="984885"/>
          </a:xfrm>
          <a:prstGeom prst="rect">
            <a:avLst/>
          </a:prstGeom>
          <a:noFill/>
        </p:spPr>
        <p:txBody>
          <a:bodyPr wrap="square" rtlCol="0">
            <a:spAutoFit/>
          </a:bodyPr>
          <a:lstStyle/>
          <a:p>
            <a:pPr algn="ctr"/>
            <a:r>
              <a:rPr lang="de-DE" dirty="0" err="1"/>
              <a:t>Falsification</a:t>
            </a:r>
            <a:endParaRPr lang="de-DE" dirty="0"/>
          </a:p>
          <a:p>
            <a:pPr algn="ctr"/>
            <a:r>
              <a:rPr lang="de-DE" sz="4000" dirty="0">
                <a:latin typeface="Wingdings" charset="2"/>
                <a:cs typeface="Wingdings" charset="2"/>
              </a:rPr>
              <a:t>D</a:t>
            </a:r>
            <a:endParaRPr lang="de-DE" sz="4000" dirty="0"/>
          </a:p>
        </p:txBody>
      </p:sp>
      <p:cxnSp>
        <p:nvCxnSpPr>
          <p:cNvPr id="15" name="Gerade Verbindung 14"/>
          <p:cNvCxnSpPr/>
          <p:nvPr/>
        </p:nvCxnSpPr>
        <p:spPr>
          <a:xfrm flipH="1" flipV="1">
            <a:off x="3227238" y="544530"/>
            <a:ext cx="1807099" cy="233628"/>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17" name="Textfeld 16"/>
          <p:cNvSpPr txBox="1"/>
          <p:nvPr/>
        </p:nvSpPr>
        <p:spPr>
          <a:xfrm>
            <a:off x="2004095" y="316872"/>
            <a:ext cx="1216230" cy="369332"/>
          </a:xfrm>
          <a:prstGeom prst="rect">
            <a:avLst/>
          </a:prstGeom>
          <a:noFill/>
        </p:spPr>
        <p:txBody>
          <a:bodyPr wrap="none" rtlCol="0">
            <a:spAutoFit/>
          </a:bodyPr>
          <a:lstStyle/>
          <a:p>
            <a:r>
              <a:rPr lang="en-US" dirty="0"/>
              <a:t>Psychology</a:t>
            </a:r>
          </a:p>
        </p:txBody>
      </p:sp>
      <p:cxnSp>
        <p:nvCxnSpPr>
          <p:cNvPr id="28" name="Gerade Verbindung 27"/>
          <p:cNvCxnSpPr/>
          <p:nvPr/>
        </p:nvCxnSpPr>
        <p:spPr>
          <a:xfrm flipH="1">
            <a:off x="3200846" y="6175349"/>
            <a:ext cx="2066664" cy="289695"/>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29" name="Textfeld 28"/>
          <p:cNvSpPr txBox="1"/>
          <p:nvPr/>
        </p:nvSpPr>
        <p:spPr>
          <a:xfrm>
            <a:off x="2518869" y="6276761"/>
            <a:ext cx="1306841" cy="369332"/>
          </a:xfrm>
          <a:prstGeom prst="rect">
            <a:avLst/>
          </a:prstGeom>
          <a:noFill/>
        </p:spPr>
        <p:txBody>
          <a:bodyPr wrap="square" rtlCol="0">
            <a:spAutoFit/>
          </a:bodyPr>
          <a:lstStyle/>
          <a:p>
            <a:r>
              <a:rPr lang="de-DE" dirty="0" err="1"/>
              <a:t>Logic</a:t>
            </a:r>
            <a:r>
              <a:rPr lang="de-DE" dirty="0"/>
              <a:t>!</a:t>
            </a:r>
          </a:p>
        </p:txBody>
      </p:sp>
    </p:spTree>
    <p:extLst>
      <p:ext uri="{BB962C8B-B14F-4D97-AF65-F5344CB8AC3E}">
        <p14:creationId xmlns:p14="http://schemas.microsoft.com/office/powerpoint/2010/main" val="304216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8"/>
                                        </p:tgtEl>
                                        <p:attrNameLst>
                                          <p:attrName>style.opacity</p:attrName>
                                        </p:attrNameLst>
                                      </p:cBhvr>
                                      <p:to>
                                        <p:strVal val="0.25"/>
                                      </p:to>
                                    </p:set>
                                    <p:animEffect filter="image" prLst="opacity: 0.25">
                                      <p:cBhvr rctx="IE">
                                        <p:cTn id="44" dur="indefinite"/>
                                        <p:tgtEl>
                                          <p:spTgt spid="8"/>
                                        </p:tgtEl>
                                      </p:cBhvr>
                                    </p:animEffect>
                                  </p:childTnLst>
                                </p:cTn>
                              </p:par>
                              <p:par>
                                <p:cTn id="45" presetID="9" presetClass="emph" presetSubtype="0" grpId="0" nodeType="withEffect">
                                  <p:stCondLst>
                                    <p:cond delay="0"/>
                                  </p:stCondLst>
                                  <p:childTnLst>
                                    <p:set>
                                      <p:cBhvr rctx="PPT">
                                        <p:cTn id="46" dur="indefinite"/>
                                        <p:tgtEl>
                                          <p:spTgt spid="6"/>
                                        </p:tgtEl>
                                        <p:attrNameLst>
                                          <p:attrName>style.opacity</p:attrName>
                                        </p:attrNameLst>
                                      </p:cBhvr>
                                      <p:to>
                                        <p:strVal val="0.25"/>
                                      </p:to>
                                    </p:set>
                                    <p:animEffect filter="image" prLst="opacity: 0.25">
                                      <p:cBhvr rctx="IE">
                                        <p:cTn id="47" dur="indefinite"/>
                                        <p:tgtEl>
                                          <p:spTgt spid="6"/>
                                        </p:tgtEl>
                                      </p:cBhvr>
                                    </p:animEffect>
                                  </p:childTnLst>
                                </p:cTn>
                              </p:par>
                              <p:par>
                                <p:cTn id="48" presetID="9" presetClass="emph" presetSubtype="0" grpId="1" nodeType="withEffect">
                                  <p:stCondLst>
                                    <p:cond delay="0"/>
                                  </p:stCondLst>
                                  <p:childTnLst>
                                    <p:set>
                                      <p:cBhvr rctx="PPT">
                                        <p:cTn id="49" dur="indefinite"/>
                                        <p:tgtEl>
                                          <p:spTgt spid="20"/>
                                        </p:tgtEl>
                                        <p:attrNameLst>
                                          <p:attrName>style.opacity</p:attrName>
                                        </p:attrNameLst>
                                      </p:cBhvr>
                                      <p:to>
                                        <p:strVal val="0.25"/>
                                      </p:to>
                                    </p:set>
                                    <p:animEffect filter="image" prLst="opacity: 0.25">
                                      <p:cBhvr rctx="IE">
                                        <p:cTn id="50" dur="indefinite"/>
                                        <p:tgtEl>
                                          <p:spTgt spid="20"/>
                                        </p:tgtEl>
                                      </p:cBhvr>
                                    </p:animEffect>
                                  </p:childTnLst>
                                </p:cTn>
                              </p:par>
                              <p:par>
                                <p:cTn id="51" presetID="9" presetClass="emph" presetSubtype="0" nodeType="withEffect">
                                  <p:stCondLst>
                                    <p:cond delay="0"/>
                                  </p:stCondLst>
                                  <p:childTnLst>
                                    <p:set>
                                      <p:cBhvr rctx="PPT">
                                        <p:cTn id="52" dur="indefinite"/>
                                        <p:tgtEl>
                                          <p:spTgt spid="21"/>
                                        </p:tgtEl>
                                        <p:attrNameLst>
                                          <p:attrName>style.opacity</p:attrName>
                                        </p:attrNameLst>
                                      </p:cBhvr>
                                      <p:to>
                                        <p:strVal val="0.25"/>
                                      </p:to>
                                    </p:set>
                                    <p:animEffect filter="image" prLst="opacity: 0.25">
                                      <p:cBhvr rctx="IE">
                                        <p:cTn id="53" dur="indefinite"/>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 grpId="0" animBg="1"/>
      <p:bldP spid="11" grpId="0"/>
      <p:bldP spid="6" grpId="0"/>
      <p:bldP spid="14" grpId="0"/>
      <p:bldP spid="20" grpId="0"/>
      <p:bldP spid="20" grpId="1"/>
      <p:bldP spid="22" grpId="0"/>
      <p:bldP spid="24" grpId="0"/>
      <p:bldP spid="91" grpId="0"/>
      <p:bldP spid="97" grpId="0"/>
      <p:bldP spid="17"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159797" y="0"/>
            <a:ext cx="10215398" cy="1077218"/>
          </a:xfrm>
          <a:prstGeom prst="rect">
            <a:avLst/>
          </a:prstGeom>
          <a:noFill/>
        </p:spPr>
        <p:txBody>
          <a:bodyPr wrap="square" rtlCol="0">
            <a:spAutoFit/>
          </a:bodyPr>
          <a:lstStyle/>
          <a:p>
            <a:pPr algn="ctr"/>
            <a:r>
              <a:rPr lang="en-US" sz="3200" b="1" dirty="0"/>
              <a:t>Summary of Popper’s </a:t>
            </a:r>
            <a:r>
              <a:rPr lang="en-US" sz="3200" b="1" dirty="0" err="1"/>
              <a:t>Falsificationism</a:t>
            </a:r>
            <a:r>
              <a:rPr lang="en-US" sz="3200" b="1" dirty="0"/>
              <a:t> </a:t>
            </a:r>
          </a:p>
          <a:p>
            <a:pPr algn="ctr"/>
            <a:r>
              <a:rPr lang="en-US" sz="3200" b="1" dirty="0"/>
              <a:t>(Critical Rationalism)</a:t>
            </a:r>
          </a:p>
        </p:txBody>
      </p:sp>
      <p:sp>
        <p:nvSpPr>
          <p:cNvPr id="3" name="Textfeld 2">
            <a:extLst>
              <a:ext uri="{FF2B5EF4-FFF2-40B4-BE49-F238E27FC236}">
                <a16:creationId xmlns:a16="http://schemas.microsoft.com/office/drawing/2014/main" id="{00D0B7BA-32A2-3940-9F8D-99FA09F883AD}"/>
              </a:ext>
            </a:extLst>
          </p:cNvPr>
          <p:cNvSpPr txBox="1"/>
          <p:nvPr/>
        </p:nvSpPr>
        <p:spPr>
          <a:xfrm>
            <a:off x="493925" y="1442978"/>
            <a:ext cx="8553255" cy="4708981"/>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a:lnSpc>
                <a:spcPct val="100000"/>
              </a:lnSpc>
            </a:pPr>
            <a:r>
              <a:rPr lang="en-US" sz="2000" b="1" dirty="0"/>
              <a:t>Starting Point: </a:t>
            </a:r>
            <a:r>
              <a:rPr lang="en-US" sz="2000" dirty="0"/>
              <a:t>The problem of induction is unsolvable. BUT: Science can proceed without induction!</a:t>
            </a:r>
          </a:p>
          <a:p>
            <a:pPr>
              <a:lnSpc>
                <a:spcPct val="100000"/>
              </a:lnSpc>
            </a:pPr>
            <a:r>
              <a:rPr lang="en-US" sz="2000" dirty="0"/>
              <a:t>Distinction between </a:t>
            </a:r>
            <a:r>
              <a:rPr lang="en-US" sz="2000" i="1" dirty="0"/>
              <a:t>Context of Discovery</a:t>
            </a:r>
            <a:r>
              <a:rPr lang="en-US" sz="2000" dirty="0"/>
              <a:t> and </a:t>
            </a:r>
            <a:r>
              <a:rPr lang="en-US" sz="2000" i="1" dirty="0"/>
              <a:t>Context of Justification</a:t>
            </a:r>
            <a:r>
              <a:rPr lang="en-US" sz="2000" dirty="0"/>
              <a:t> (elimination of </a:t>
            </a:r>
            <a:r>
              <a:rPr lang="en-US" sz="2000" dirty="0" err="1"/>
              <a:t>psychologism</a:t>
            </a:r>
            <a:r>
              <a:rPr lang="en-US" sz="2000" dirty="0"/>
              <a:t>)</a:t>
            </a:r>
          </a:p>
          <a:p>
            <a:pPr>
              <a:lnSpc>
                <a:spcPct val="100000"/>
              </a:lnSpc>
            </a:pPr>
            <a:r>
              <a:rPr lang="en-US" sz="2000" dirty="0"/>
              <a:t>Logical Asymmetry between falsification and verification</a:t>
            </a:r>
          </a:p>
          <a:p>
            <a:pPr>
              <a:lnSpc>
                <a:spcPct val="100000"/>
              </a:lnSpc>
            </a:pPr>
            <a:endParaRPr lang="en-US" sz="2000" dirty="0"/>
          </a:p>
          <a:p>
            <a:pPr marL="0" indent="0">
              <a:lnSpc>
                <a:spcPct val="100000"/>
              </a:lnSpc>
              <a:buNone/>
            </a:pPr>
            <a:r>
              <a:rPr lang="en-US" sz="2000" b="1" dirty="0"/>
              <a:t>→ Sciences progresses through the falsification of conjectural theories. </a:t>
            </a:r>
          </a:p>
          <a:p>
            <a:pPr marL="0" indent="0">
              <a:lnSpc>
                <a:spcPct val="100000"/>
              </a:lnSpc>
              <a:buNone/>
            </a:pPr>
            <a:r>
              <a:rPr lang="en-US" sz="2000" b="1" dirty="0"/>
              <a:t>→ Theories can never be verified with certainty. They are merely corroborated to different degrees. </a:t>
            </a:r>
          </a:p>
          <a:p>
            <a:pPr marL="0" indent="0">
              <a:lnSpc>
                <a:spcPct val="100000"/>
              </a:lnSpc>
              <a:buNone/>
            </a:pPr>
            <a:r>
              <a:rPr lang="en-US" sz="2000" b="1" dirty="0"/>
              <a:t>→ The method of science is criticism with the aim of falsification.</a:t>
            </a:r>
          </a:p>
          <a:p>
            <a:pPr marL="0" indent="0">
              <a:lnSpc>
                <a:spcPct val="100000"/>
              </a:lnSpc>
              <a:buNone/>
            </a:pPr>
            <a:endParaRPr lang="en-US" sz="2000" dirty="0"/>
          </a:p>
          <a:p>
            <a:pPr marL="0" indent="0">
              <a:lnSpc>
                <a:spcPct val="100000"/>
              </a:lnSpc>
              <a:buNone/>
            </a:pPr>
            <a:r>
              <a:rPr lang="en-US" sz="2000" b="1" dirty="0"/>
              <a:t>2 Problems (among several):</a:t>
            </a:r>
          </a:p>
          <a:p>
            <a:pPr>
              <a:lnSpc>
                <a:spcPct val="100000"/>
              </a:lnSpc>
            </a:pPr>
            <a:r>
              <a:rPr lang="en-US" sz="2000" dirty="0"/>
              <a:t>The whiff of induction</a:t>
            </a:r>
          </a:p>
          <a:p>
            <a:pPr>
              <a:lnSpc>
                <a:spcPct val="100000"/>
              </a:lnSpc>
            </a:pPr>
            <a:r>
              <a:rPr lang="en-US" sz="2000" dirty="0"/>
              <a:t>Conformational holism &amp; legitimate </a:t>
            </a:r>
            <a:r>
              <a:rPr lang="en-US" sz="2000" i="1" dirty="0"/>
              <a:t>ad hoc </a:t>
            </a:r>
            <a:r>
              <a:rPr lang="en-US" sz="2000" dirty="0"/>
              <a:t>hypotheses (cf. anomalies in Uranus’ orbit)</a:t>
            </a:r>
            <a:endParaRPr lang="en-US" sz="2000" i="1" dirty="0"/>
          </a:p>
        </p:txBody>
      </p:sp>
    </p:spTree>
    <p:extLst>
      <p:ext uri="{BB962C8B-B14F-4D97-AF65-F5344CB8AC3E}">
        <p14:creationId xmlns:p14="http://schemas.microsoft.com/office/powerpoint/2010/main" val="1353579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425620" y="168762"/>
            <a:ext cx="9684240" cy="584775"/>
          </a:xfrm>
          <a:prstGeom prst="rect">
            <a:avLst/>
          </a:prstGeom>
          <a:noFill/>
        </p:spPr>
        <p:txBody>
          <a:bodyPr wrap="square" rtlCol="0">
            <a:spAutoFit/>
          </a:bodyPr>
          <a:lstStyle/>
          <a:p>
            <a:r>
              <a:rPr lang="en-US" sz="3200" b="1" dirty="0"/>
              <a:t>Popper’s argument in </a:t>
            </a:r>
            <a:r>
              <a:rPr lang="en-US" sz="3200" b="1" i="1" dirty="0"/>
              <a:t>The Poverty of Historicism</a:t>
            </a:r>
          </a:p>
        </p:txBody>
      </p:sp>
      <p:sp>
        <p:nvSpPr>
          <p:cNvPr id="3" name="Textfeld 2">
            <a:extLst>
              <a:ext uri="{FF2B5EF4-FFF2-40B4-BE49-F238E27FC236}">
                <a16:creationId xmlns:a16="http://schemas.microsoft.com/office/drawing/2014/main" id="{00D0B7BA-32A2-3940-9F8D-99FA09F883AD}"/>
              </a:ext>
            </a:extLst>
          </p:cNvPr>
          <p:cNvSpPr txBox="1"/>
          <p:nvPr/>
        </p:nvSpPr>
        <p:spPr>
          <a:xfrm>
            <a:off x="151740" y="933694"/>
            <a:ext cx="8901949" cy="5801588"/>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marL="0" indent="-457200">
              <a:lnSpc>
                <a:spcPct val="100000"/>
              </a:lnSpc>
              <a:spcAft>
                <a:spcPts val="600"/>
              </a:spcAft>
              <a:buFont typeface="+mj-lt"/>
              <a:buAutoNum type="arabicPeriod"/>
            </a:pPr>
            <a:r>
              <a:rPr lang="en-GB" dirty="0"/>
              <a:t>The course of human history is strongly influenced by the growth 	of human knowledge.</a:t>
            </a:r>
          </a:p>
          <a:p>
            <a:pPr marL="0" indent="-457200">
              <a:lnSpc>
                <a:spcPct val="100000"/>
              </a:lnSpc>
              <a:spcAft>
                <a:spcPts val="600"/>
              </a:spcAft>
              <a:buFont typeface="+mj-lt"/>
              <a:buAutoNum type="arabicPeriod"/>
            </a:pPr>
            <a:r>
              <a:rPr lang="en-GB" dirty="0"/>
              <a:t>We cannot predict the future growth of our scientific knowledge.</a:t>
            </a:r>
          </a:p>
          <a:p>
            <a:pPr marL="0" indent="-457200">
              <a:lnSpc>
                <a:spcPct val="100000"/>
              </a:lnSpc>
              <a:spcAft>
                <a:spcPts val="600"/>
              </a:spcAft>
              <a:buFont typeface="+mj-lt"/>
              <a:buAutoNum type="arabicPeriod"/>
            </a:pPr>
            <a:r>
              <a:rPr lang="en-GB" dirty="0"/>
              <a:t>We cannot, therefore, predict the future course of history.</a:t>
            </a:r>
          </a:p>
          <a:p>
            <a:pPr marL="0" indent="-457200">
              <a:lnSpc>
                <a:spcPct val="100000"/>
              </a:lnSpc>
              <a:spcAft>
                <a:spcPts val="600"/>
              </a:spcAft>
              <a:buFont typeface="+mj-lt"/>
              <a:buAutoNum type="arabicPeriod"/>
            </a:pPr>
            <a:r>
              <a:rPr lang="en-GB" dirty="0"/>
              <a:t>Thus we must reject the possibility of a </a:t>
            </a:r>
            <a:r>
              <a:rPr lang="en-GB" i="1" dirty="0"/>
              <a:t>theoretical history</a:t>
            </a:r>
            <a:r>
              <a:rPr lang="en-GB" dirty="0"/>
              <a:t>. There 	can be no scientific theory of historical development serving as a 	basis for historical prediction. </a:t>
            </a:r>
          </a:p>
          <a:p>
            <a:pPr marL="0" indent="-457200">
              <a:lnSpc>
                <a:spcPct val="100000"/>
              </a:lnSpc>
              <a:spcAft>
                <a:spcPts val="600"/>
              </a:spcAft>
              <a:buFont typeface="+mj-lt"/>
              <a:buAutoNum type="arabicPeriod"/>
            </a:pPr>
            <a:r>
              <a:rPr lang="en-GB" dirty="0"/>
              <a:t>Historicism must be rejected.</a:t>
            </a:r>
          </a:p>
          <a:p>
            <a:pPr marL="0" indent="-457200">
              <a:lnSpc>
                <a:spcPct val="100000"/>
              </a:lnSpc>
              <a:spcAft>
                <a:spcPts val="600"/>
              </a:spcAft>
              <a:buFont typeface="+mj-lt"/>
              <a:buAutoNum type="arabicPeriod"/>
            </a:pPr>
            <a:endParaRPr lang="en-GB" dirty="0"/>
          </a:p>
          <a:p>
            <a:pPr marL="0" indent="0">
              <a:lnSpc>
                <a:spcPct val="100000"/>
              </a:lnSpc>
              <a:spcAft>
                <a:spcPts val="600"/>
              </a:spcAft>
              <a:buNone/>
            </a:pPr>
            <a:r>
              <a:rPr lang="en-GB" b="1" dirty="0"/>
              <a:t>Def. Historicism:</a:t>
            </a:r>
          </a:p>
          <a:p>
            <a:pPr marL="0" indent="0">
              <a:lnSpc>
                <a:spcPct val="100000"/>
              </a:lnSpc>
              <a:spcAft>
                <a:spcPts val="600"/>
              </a:spcAft>
              <a:buNone/>
            </a:pPr>
            <a:r>
              <a:rPr lang="en-GB" dirty="0"/>
              <a:t>“[A]n approach to the social sciences which assumes that historical prediction is their principal aim, and which assumes that this aim is attainable by discovering the ‘rhythms’ or the ‘patterns’, the ‘laws’ or the ‘trends’ that underlie the evolution of history.”</a:t>
            </a:r>
          </a:p>
        </p:txBody>
      </p:sp>
    </p:spTree>
    <p:extLst>
      <p:ext uri="{BB962C8B-B14F-4D97-AF65-F5344CB8AC3E}">
        <p14:creationId xmlns:p14="http://schemas.microsoft.com/office/powerpoint/2010/main" val="111674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527425" y="225207"/>
            <a:ext cx="8150577" cy="584775"/>
          </a:xfrm>
          <a:prstGeom prst="rect">
            <a:avLst/>
          </a:prstGeom>
          <a:noFill/>
        </p:spPr>
        <p:txBody>
          <a:bodyPr wrap="square" rtlCol="0">
            <a:spAutoFit/>
          </a:bodyPr>
          <a:lstStyle/>
          <a:p>
            <a:r>
              <a:rPr lang="en-US" sz="3200" b="1" dirty="0"/>
              <a:t>The Anti-Naturalistic Doctrines of Historicism</a:t>
            </a:r>
            <a:endParaRPr lang="en-US" sz="3200" b="1" i="1" dirty="0"/>
          </a:p>
        </p:txBody>
      </p:sp>
      <p:sp>
        <p:nvSpPr>
          <p:cNvPr id="3" name="Textfeld 2">
            <a:extLst>
              <a:ext uri="{FF2B5EF4-FFF2-40B4-BE49-F238E27FC236}">
                <a16:creationId xmlns:a16="http://schemas.microsoft.com/office/drawing/2014/main" id="{00D0B7BA-32A2-3940-9F8D-99FA09F883AD}"/>
              </a:ext>
            </a:extLst>
          </p:cNvPr>
          <p:cNvSpPr txBox="1"/>
          <p:nvPr/>
        </p:nvSpPr>
        <p:spPr>
          <a:xfrm>
            <a:off x="151738" y="967561"/>
            <a:ext cx="8901949" cy="5770811"/>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a:lnSpc>
                <a:spcPct val="100000"/>
              </a:lnSpc>
              <a:spcAft>
                <a:spcPts val="600"/>
              </a:spcAft>
            </a:pPr>
            <a:r>
              <a:rPr lang="en-GB" sz="1800" b="1" dirty="0"/>
              <a:t>Generalization: </a:t>
            </a:r>
            <a:r>
              <a:rPr lang="en-GB" sz="1800" dirty="0"/>
              <a:t>No long-run uniformity in social history (except trivial regularities). </a:t>
            </a:r>
          </a:p>
          <a:p>
            <a:pPr>
              <a:lnSpc>
                <a:spcPct val="100000"/>
              </a:lnSpc>
              <a:spcAft>
                <a:spcPts val="600"/>
              </a:spcAft>
            </a:pPr>
            <a:r>
              <a:rPr lang="en-GB" sz="1800" b="1" dirty="0"/>
              <a:t>Experiment: </a:t>
            </a:r>
            <a:r>
              <a:rPr lang="en-GB" sz="1800" dirty="0"/>
              <a:t>Large-scale experiments in social science do not advance knowledge. Their very performance changes the conditions of society (reflexivity). </a:t>
            </a:r>
          </a:p>
          <a:p>
            <a:pPr>
              <a:lnSpc>
                <a:spcPct val="100000"/>
              </a:lnSpc>
              <a:spcAft>
                <a:spcPts val="600"/>
              </a:spcAft>
            </a:pPr>
            <a:r>
              <a:rPr lang="en-GB" sz="1800" b="1" dirty="0"/>
              <a:t>Novelty: </a:t>
            </a:r>
            <a:r>
              <a:rPr lang="en-GB" sz="1800" dirty="0"/>
              <a:t>Even if the methods of physics were applicable to society, they could not be applied to its most important feature, the emergence of novelty (no general causal laws).</a:t>
            </a:r>
          </a:p>
          <a:p>
            <a:pPr>
              <a:lnSpc>
                <a:spcPct val="100000"/>
              </a:lnSpc>
              <a:spcAft>
                <a:spcPts val="600"/>
              </a:spcAft>
            </a:pPr>
            <a:r>
              <a:rPr lang="en-GB" sz="1800" b="1" dirty="0"/>
              <a:t>Complexity: </a:t>
            </a:r>
            <a:r>
              <a:rPr lang="en-GB" sz="1800" dirty="0"/>
              <a:t>Even if there were uniformities, we might not be able to find them due to complexity. </a:t>
            </a:r>
          </a:p>
          <a:p>
            <a:pPr>
              <a:lnSpc>
                <a:spcPct val="100000"/>
              </a:lnSpc>
              <a:spcAft>
                <a:spcPts val="600"/>
              </a:spcAft>
            </a:pPr>
            <a:r>
              <a:rPr lang="en-GB" sz="1800" b="1" dirty="0" err="1"/>
              <a:t>Inexactitude</a:t>
            </a:r>
            <a:r>
              <a:rPr lang="en-GB" sz="1800" b="1" dirty="0"/>
              <a:t> of Prediction: </a:t>
            </a:r>
            <a:r>
              <a:rPr lang="en-GB" sz="1800" dirty="0"/>
              <a:t>Social prediction can have an influence on the predicted event (Oedipus effect, reflexivity). </a:t>
            </a:r>
            <a:endParaRPr lang="en-GB" sz="1800" b="1" dirty="0"/>
          </a:p>
          <a:p>
            <a:pPr>
              <a:lnSpc>
                <a:spcPct val="100000"/>
              </a:lnSpc>
              <a:spcAft>
                <a:spcPts val="600"/>
              </a:spcAft>
            </a:pPr>
            <a:r>
              <a:rPr lang="en-GB" sz="1800" b="1" dirty="0"/>
              <a:t>Objectivity and Valuation: </a:t>
            </a:r>
            <a:r>
              <a:rPr lang="en-GB" sz="1800" dirty="0"/>
              <a:t>Social predictions can cause/prevent the predicted events. This destroys the objectivity of the social sciences. </a:t>
            </a:r>
            <a:endParaRPr lang="en-GB" sz="1800" b="1" dirty="0"/>
          </a:p>
          <a:p>
            <a:pPr>
              <a:lnSpc>
                <a:spcPct val="100000"/>
              </a:lnSpc>
              <a:spcAft>
                <a:spcPts val="600"/>
              </a:spcAft>
            </a:pPr>
            <a:r>
              <a:rPr lang="en-GB" sz="1800" b="1" dirty="0"/>
              <a:t>Holism: </a:t>
            </a:r>
            <a:r>
              <a:rPr lang="en-GB" sz="1800" dirty="0"/>
              <a:t>Social groups/institutions are more than the sum of their parts (anti-reductionism).</a:t>
            </a:r>
            <a:endParaRPr lang="en-GB" sz="1800" b="1" dirty="0"/>
          </a:p>
          <a:p>
            <a:pPr>
              <a:lnSpc>
                <a:spcPct val="100000"/>
              </a:lnSpc>
              <a:spcAft>
                <a:spcPts val="600"/>
              </a:spcAft>
            </a:pPr>
            <a:r>
              <a:rPr lang="en-GB" sz="1800" b="1" dirty="0"/>
              <a:t>Intuitive Understanding: </a:t>
            </a:r>
            <a:r>
              <a:rPr lang="en-GB" sz="1800" dirty="0"/>
              <a:t>Social sciences aim at understanding social phenomena (motivations/interests; meaning/significance of events; historical trends/tendencies)</a:t>
            </a:r>
            <a:endParaRPr lang="en-GB" sz="1800" b="1" dirty="0"/>
          </a:p>
          <a:p>
            <a:pPr>
              <a:lnSpc>
                <a:spcPct val="100000"/>
              </a:lnSpc>
              <a:spcAft>
                <a:spcPts val="600"/>
              </a:spcAft>
            </a:pPr>
            <a:r>
              <a:rPr lang="en-GB" sz="1800" b="1" dirty="0"/>
              <a:t>Quantitative Methods: </a:t>
            </a:r>
            <a:r>
              <a:rPr lang="en-GB" sz="1800" dirty="0"/>
              <a:t>Qualities of social entities cannot be expressed quantitatively. No quantitative laws. </a:t>
            </a:r>
            <a:endParaRPr lang="en-GB" sz="1800" b="1" dirty="0"/>
          </a:p>
          <a:p>
            <a:pPr>
              <a:lnSpc>
                <a:spcPct val="100000"/>
              </a:lnSpc>
              <a:spcAft>
                <a:spcPts val="600"/>
              </a:spcAft>
            </a:pPr>
            <a:r>
              <a:rPr lang="en-GB" sz="1800" b="1" dirty="0"/>
              <a:t>Essentialism versus Nominalism: </a:t>
            </a:r>
            <a:r>
              <a:rPr lang="en-GB" sz="1800" dirty="0"/>
              <a:t>Social Sciences must adopt methodological essentialism.</a:t>
            </a:r>
          </a:p>
        </p:txBody>
      </p:sp>
    </p:spTree>
    <p:extLst>
      <p:ext uri="{BB962C8B-B14F-4D97-AF65-F5344CB8AC3E}">
        <p14:creationId xmlns:p14="http://schemas.microsoft.com/office/powerpoint/2010/main" val="1312159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717657" y="89740"/>
            <a:ext cx="7770113" cy="1077218"/>
          </a:xfrm>
          <a:prstGeom prst="rect">
            <a:avLst/>
          </a:prstGeom>
          <a:noFill/>
        </p:spPr>
        <p:txBody>
          <a:bodyPr wrap="square" rtlCol="0">
            <a:spAutoFit/>
          </a:bodyPr>
          <a:lstStyle/>
          <a:p>
            <a:pPr algn="ctr"/>
            <a:r>
              <a:rPr lang="en-US" sz="3200" b="1" dirty="0"/>
              <a:t>The distinction between prophecy and technological/engineering predictions</a:t>
            </a:r>
            <a:endParaRPr lang="en-US" sz="3200" b="1" i="1" dirty="0"/>
          </a:p>
        </p:txBody>
      </p:sp>
      <p:sp>
        <p:nvSpPr>
          <p:cNvPr id="3" name="Textfeld 2">
            <a:extLst>
              <a:ext uri="{FF2B5EF4-FFF2-40B4-BE49-F238E27FC236}">
                <a16:creationId xmlns:a16="http://schemas.microsoft.com/office/drawing/2014/main" id="{00D0B7BA-32A2-3940-9F8D-99FA09F883AD}"/>
              </a:ext>
            </a:extLst>
          </p:cNvPr>
          <p:cNvSpPr txBox="1"/>
          <p:nvPr/>
        </p:nvSpPr>
        <p:spPr>
          <a:xfrm>
            <a:off x="242051" y="1396539"/>
            <a:ext cx="8901949" cy="4678204"/>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marL="0" indent="0">
              <a:lnSpc>
                <a:spcPct val="100000"/>
              </a:lnSpc>
              <a:spcAft>
                <a:spcPts val="600"/>
              </a:spcAft>
              <a:buNone/>
            </a:pPr>
            <a:r>
              <a:rPr lang="en-GB" dirty="0"/>
              <a:t>Two kinds of scientific prediction according to two different ways of being practical. (BUT: Not all scientific predictions are practical!)</a:t>
            </a:r>
          </a:p>
          <a:p>
            <a:pPr marL="0" indent="0">
              <a:lnSpc>
                <a:spcPct val="100000"/>
              </a:lnSpc>
              <a:spcAft>
                <a:spcPts val="600"/>
              </a:spcAft>
              <a:buNone/>
            </a:pPr>
            <a:endParaRPr lang="en-GB" dirty="0"/>
          </a:p>
          <a:p>
            <a:pPr marL="457200" indent="-457200">
              <a:lnSpc>
                <a:spcPct val="100000"/>
              </a:lnSpc>
              <a:spcAft>
                <a:spcPts val="600"/>
              </a:spcAft>
              <a:buFont typeface="+mj-lt"/>
              <a:buAutoNum type="arabicPeriod"/>
            </a:pPr>
            <a:r>
              <a:rPr lang="en-GB" b="1" dirty="0"/>
              <a:t>Prophecy: </a:t>
            </a:r>
            <a:r>
              <a:rPr lang="en-GB" dirty="0"/>
              <a:t>The prediction of a typhoon (or a solar eclipse, or a meteorite)</a:t>
            </a:r>
          </a:p>
          <a:p>
            <a:pPr marL="1200150" lvl="2" indent="-285750">
              <a:spcAft>
                <a:spcPts val="600"/>
              </a:spcAft>
              <a:buFont typeface="Arial" panose="020B0604020202020204" pitchFamily="34" charset="0"/>
              <a:buChar char="•"/>
            </a:pPr>
            <a:r>
              <a:rPr lang="en-GB" dirty="0"/>
              <a:t>Predicted event cannot be prevented</a:t>
            </a:r>
          </a:p>
          <a:p>
            <a:pPr marL="1200150" lvl="2" indent="-285750">
              <a:spcAft>
                <a:spcPts val="600"/>
              </a:spcAft>
              <a:buFont typeface="Arial" panose="020B0604020202020204" pitchFamily="34" charset="0"/>
              <a:buChar char="•"/>
            </a:pPr>
            <a:r>
              <a:rPr lang="en-GB" dirty="0"/>
              <a:t>Practical value: warning, preparation</a:t>
            </a:r>
          </a:p>
          <a:p>
            <a:pPr marL="457200" indent="-457200">
              <a:lnSpc>
                <a:spcPct val="100000"/>
              </a:lnSpc>
              <a:spcAft>
                <a:spcPts val="600"/>
              </a:spcAft>
              <a:buFont typeface="+mj-lt"/>
              <a:buAutoNum type="arabicPeriod"/>
            </a:pPr>
            <a:r>
              <a:rPr lang="en-GB" b="1" dirty="0"/>
              <a:t>Technological/</a:t>
            </a:r>
            <a:r>
              <a:rPr lang="en-GB" b="1" dirty="0" err="1"/>
              <a:t>engeneering</a:t>
            </a:r>
            <a:r>
              <a:rPr lang="en-GB" b="1" dirty="0"/>
              <a:t>: </a:t>
            </a:r>
            <a:r>
              <a:rPr lang="en-GB" dirty="0"/>
              <a:t>A shelter is likely to stand up to a typhoon if … . </a:t>
            </a:r>
          </a:p>
          <a:p>
            <a:pPr marL="1200150" lvl="2" indent="-285750">
              <a:spcAft>
                <a:spcPts val="600"/>
              </a:spcAft>
              <a:buFont typeface="Arial" panose="020B0604020202020204" pitchFamily="34" charset="0"/>
              <a:buChar char="•"/>
            </a:pPr>
            <a:r>
              <a:rPr lang="en-GB" dirty="0"/>
              <a:t>Constructive; give guidance for actions given certain aims. </a:t>
            </a:r>
          </a:p>
          <a:p>
            <a:pPr marL="1200150" lvl="2" indent="-285750">
              <a:spcAft>
                <a:spcPts val="600"/>
              </a:spcAft>
              <a:buFont typeface="Arial" panose="020B0604020202020204" pitchFamily="34" charset="0"/>
              <a:buChar char="•"/>
            </a:pPr>
            <a:r>
              <a:rPr lang="en-GB" dirty="0"/>
              <a:t>Practical value: warning, preparation</a:t>
            </a:r>
          </a:p>
          <a:p>
            <a:pPr marL="1200150" lvl="2" indent="-285750">
              <a:spcAft>
                <a:spcPts val="600"/>
              </a:spcAft>
              <a:buFont typeface="Arial" panose="020B0604020202020204" pitchFamily="34" charset="0"/>
              <a:buChar char="•"/>
            </a:pPr>
            <a:r>
              <a:rPr lang="en-GB" dirty="0"/>
              <a:t>Typical experimental sciences allow for technological predictions</a:t>
            </a:r>
          </a:p>
        </p:txBody>
      </p:sp>
      <p:sp>
        <p:nvSpPr>
          <p:cNvPr id="4" name="Rechteck 3">
            <a:extLst>
              <a:ext uri="{FF2B5EF4-FFF2-40B4-BE49-F238E27FC236}">
                <a16:creationId xmlns:a16="http://schemas.microsoft.com/office/drawing/2014/main" id="{E1C7768C-C943-474D-B218-C0F456ACD991}"/>
              </a:ext>
            </a:extLst>
          </p:cNvPr>
          <p:cNvSpPr/>
          <p:nvPr/>
        </p:nvSpPr>
        <p:spPr>
          <a:xfrm>
            <a:off x="717657" y="1835120"/>
            <a:ext cx="7546623" cy="417037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00150" lvl="2" indent="-285750">
              <a:spcAft>
                <a:spcPts val="600"/>
              </a:spcAft>
              <a:buFont typeface="Arial" panose="020B0604020202020204" pitchFamily="34" charset="0"/>
              <a:buChar char="•"/>
            </a:pPr>
            <a:endParaRPr lang="en-GB" sz="2400" dirty="0"/>
          </a:p>
          <a:p>
            <a:pPr>
              <a:spcAft>
                <a:spcPts val="600"/>
              </a:spcAft>
            </a:pPr>
            <a:r>
              <a:rPr lang="en-GB" sz="2400" b="1" dirty="0"/>
              <a:t>Historicists generally consider prophecy as the aim of social science, because social experiments are impossible. </a:t>
            </a:r>
          </a:p>
          <a:p>
            <a:pPr>
              <a:spcAft>
                <a:spcPts val="600"/>
              </a:spcAft>
            </a:pPr>
            <a:endParaRPr lang="en-GB" sz="2400" b="1" dirty="0"/>
          </a:p>
          <a:p>
            <a:pPr>
              <a:spcAft>
                <a:spcPts val="600"/>
              </a:spcAft>
            </a:pPr>
            <a:r>
              <a:rPr lang="en-GB" sz="2400" b="1" dirty="0"/>
              <a:t>In this perspective, social science is nothing but history. However not traditional history, but forward-looking, theoretical history.</a:t>
            </a:r>
          </a:p>
          <a:p>
            <a:pPr>
              <a:spcAft>
                <a:spcPts val="600"/>
              </a:spcAft>
            </a:pPr>
            <a:endParaRPr lang="en-GB" sz="2400" b="1" dirty="0"/>
          </a:p>
          <a:p>
            <a:pPr>
              <a:spcAft>
                <a:spcPts val="600"/>
              </a:spcAft>
            </a:pPr>
            <a:r>
              <a:rPr lang="en-GB" sz="2400" b="1" dirty="0"/>
              <a:t>→ The latter is, according to Popper, impossible (and dangerous). </a:t>
            </a:r>
          </a:p>
        </p:txBody>
      </p:sp>
    </p:spTree>
    <p:extLst>
      <p:ext uri="{BB962C8B-B14F-4D97-AF65-F5344CB8AC3E}">
        <p14:creationId xmlns:p14="http://schemas.microsoft.com/office/powerpoint/2010/main" val="243392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9" presetClass="exit" presetSubtype="0" fill="hold" grpId="0" nodeType="withEffect">
                                  <p:stCondLst>
                                    <p:cond delay="0"/>
                                  </p:stCondLst>
                                  <p:childTnLst>
                                    <p:animEffect transition="out" filter="dissolv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213263" y="68118"/>
            <a:ext cx="8452941" cy="1569660"/>
          </a:xfrm>
          <a:prstGeom prst="rect">
            <a:avLst/>
          </a:prstGeom>
          <a:noFill/>
        </p:spPr>
        <p:txBody>
          <a:bodyPr wrap="square" rtlCol="0">
            <a:spAutoFit/>
          </a:bodyPr>
          <a:lstStyle/>
          <a:p>
            <a:pPr algn="ctr"/>
            <a:r>
              <a:rPr lang="en-US" sz="3200" b="1" dirty="0"/>
              <a:t>An example of ”predictive” history?:</a:t>
            </a:r>
          </a:p>
          <a:p>
            <a:pPr algn="ctr"/>
            <a:r>
              <a:rPr lang="en-US" sz="3200" b="1" dirty="0"/>
              <a:t>Graham Allison’s </a:t>
            </a:r>
            <a:r>
              <a:rPr lang="de-CH" sz="3200" b="1" i="1" dirty="0" err="1"/>
              <a:t>Destined</a:t>
            </a:r>
            <a:r>
              <a:rPr lang="de-CH" sz="3200" b="1" i="1" dirty="0"/>
              <a:t> </a:t>
            </a:r>
            <a:r>
              <a:rPr lang="de-CH" sz="3200" b="1" i="1" dirty="0" err="1"/>
              <a:t>for</a:t>
            </a:r>
            <a:r>
              <a:rPr lang="de-CH" sz="3200" b="1" i="1" dirty="0"/>
              <a:t> War: Can </a:t>
            </a:r>
            <a:r>
              <a:rPr lang="de-CH" sz="3200" b="1" i="1" dirty="0" err="1"/>
              <a:t>America</a:t>
            </a:r>
            <a:r>
              <a:rPr lang="de-CH" sz="3200" b="1" i="1" dirty="0"/>
              <a:t> </a:t>
            </a:r>
            <a:r>
              <a:rPr lang="de-CH" sz="3200" b="1" i="1" dirty="0" err="1"/>
              <a:t>and</a:t>
            </a:r>
            <a:r>
              <a:rPr lang="de-CH" sz="3200" b="1" i="1" dirty="0"/>
              <a:t> China </a:t>
            </a:r>
            <a:r>
              <a:rPr lang="de-CH" sz="3200" b="1" i="1" dirty="0" err="1"/>
              <a:t>Escape</a:t>
            </a:r>
            <a:r>
              <a:rPr lang="de-CH" sz="3200" b="1" i="1" dirty="0"/>
              <a:t> Thucydides’ Trap? </a:t>
            </a:r>
            <a:r>
              <a:rPr lang="de-CH" sz="3200" b="1" dirty="0"/>
              <a:t>(2017)</a:t>
            </a:r>
          </a:p>
        </p:txBody>
      </p:sp>
      <p:pic>
        <p:nvPicPr>
          <p:cNvPr id="1026" name="Picture 2" descr="Graham T. Allison, Jr.jpg">
            <a:hlinkClick r:id="rId2"/>
            <a:extLst>
              <a:ext uri="{FF2B5EF4-FFF2-40B4-BE49-F238E27FC236}">
                <a16:creationId xmlns:a16="http://schemas.microsoft.com/office/drawing/2014/main" id="{045D6493-8932-324F-8E3C-9A7A42992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52" y="2030805"/>
            <a:ext cx="1610277" cy="2415416"/>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55AA7F43-E66B-4A48-9E1E-243B1A1F6EF0}"/>
              </a:ext>
            </a:extLst>
          </p:cNvPr>
          <p:cNvSpPr/>
          <p:nvPr/>
        </p:nvSpPr>
        <p:spPr>
          <a:xfrm>
            <a:off x="189109" y="4713649"/>
            <a:ext cx="3977571" cy="1277273"/>
          </a:xfrm>
          <a:prstGeom prst="rect">
            <a:avLst/>
          </a:prstGeom>
        </p:spPr>
        <p:txBody>
          <a:bodyPr wrap="square">
            <a:spAutoFit/>
          </a:bodyPr>
          <a:lstStyle/>
          <a:p>
            <a:pPr algn="just">
              <a:spcAft>
                <a:spcPts val="600"/>
              </a:spcAft>
            </a:pPr>
            <a:r>
              <a:rPr lang="de-CH" dirty="0"/>
              <a:t>«</a:t>
            </a:r>
            <a:r>
              <a:rPr lang="de-CH" dirty="0" err="1"/>
              <a:t>What</a:t>
            </a:r>
            <a:r>
              <a:rPr lang="de-CH" dirty="0"/>
              <a:t> </a:t>
            </a:r>
            <a:r>
              <a:rPr lang="de-CH" dirty="0" err="1"/>
              <a:t>made</a:t>
            </a:r>
            <a:r>
              <a:rPr lang="de-CH" dirty="0"/>
              <a:t> war </a:t>
            </a:r>
            <a:r>
              <a:rPr lang="de-CH" dirty="0" err="1"/>
              <a:t>inevitable</a:t>
            </a:r>
            <a:r>
              <a:rPr lang="de-CH" dirty="0"/>
              <a:t> was </a:t>
            </a:r>
            <a:r>
              <a:rPr lang="de-CH" dirty="0" err="1"/>
              <a:t>the</a:t>
            </a:r>
            <a:r>
              <a:rPr lang="de-CH" dirty="0"/>
              <a:t> </a:t>
            </a:r>
            <a:r>
              <a:rPr lang="de-CH" dirty="0" err="1"/>
              <a:t>growth</a:t>
            </a:r>
            <a:r>
              <a:rPr lang="de-CH" dirty="0"/>
              <a:t> </a:t>
            </a:r>
            <a:r>
              <a:rPr lang="de-CH" dirty="0" err="1"/>
              <a:t>of</a:t>
            </a:r>
            <a:r>
              <a:rPr lang="de-CH" dirty="0"/>
              <a:t> </a:t>
            </a:r>
            <a:r>
              <a:rPr lang="de-CH" dirty="0" err="1"/>
              <a:t>Athenian</a:t>
            </a:r>
            <a:r>
              <a:rPr lang="de-CH" dirty="0"/>
              <a:t> power </a:t>
            </a:r>
            <a:r>
              <a:rPr lang="de-CH" dirty="0" err="1"/>
              <a:t>and</a:t>
            </a:r>
            <a:r>
              <a:rPr lang="de-CH" dirty="0"/>
              <a:t> </a:t>
            </a:r>
            <a:r>
              <a:rPr lang="de-CH" dirty="0" err="1"/>
              <a:t>the</a:t>
            </a:r>
            <a:r>
              <a:rPr lang="de-CH" dirty="0"/>
              <a:t> </a:t>
            </a:r>
            <a:r>
              <a:rPr lang="de-CH" dirty="0" err="1"/>
              <a:t>fear</a:t>
            </a:r>
            <a:r>
              <a:rPr lang="de-CH" dirty="0"/>
              <a:t> </a:t>
            </a:r>
            <a:r>
              <a:rPr lang="de-CH" dirty="0" err="1"/>
              <a:t>which</a:t>
            </a:r>
            <a:r>
              <a:rPr lang="de-CH" dirty="0"/>
              <a:t> </a:t>
            </a:r>
            <a:r>
              <a:rPr lang="de-CH" dirty="0" err="1"/>
              <a:t>this</a:t>
            </a:r>
            <a:r>
              <a:rPr lang="de-CH" dirty="0"/>
              <a:t> </a:t>
            </a:r>
            <a:r>
              <a:rPr lang="de-CH" dirty="0" err="1"/>
              <a:t>caused</a:t>
            </a:r>
            <a:r>
              <a:rPr lang="de-CH" dirty="0"/>
              <a:t> in Sparta.» </a:t>
            </a:r>
          </a:p>
          <a:p>
            <a:pPr>
              <a:spcAft>
                <a:spcPts val="600"/>
              </a:spcAft>
            </a:pPr>
            <a:r>
              <a:rPr lang="de-CH" dirty="0"/>
              <a:t>Thucydides, </a:t>
            </a:r>
            <a:r>
              <a:rPr lang="de-CH" i="1" dirty="0"/>
              <a:t>The </a:t>
            </a:r>
            <a:r>
              <a:rPr lang="de-CH" i="1" dirty="0" err="1"/>
              <a:t>Peloponnesian</a:t>
            </a:r>
            <a:r>
              <a:rPr lang="de-CH" i="1" dirty="0"/>
              <a:t> War</a:t>
            </a:r>
            <a:endParaRPr lang="de-DE" i="1" dirty="0"/>
          </a:p>
        </p:txBody>
      </p:sp>
      <p:pic>
        <p:nvPicPr>
          <p:cNvPr id="6" name="Grafik 5">
            <a:extLst>
              <a:ext uri="{FF2B5EF4-FFF2-40B4-BE49-F238E27FC236}">
                <a16:creationId xmlns:a16="http://schemas.microsoft.com/office/drawing/2014/main" id="{7BE6A894-DC71-5C41-842E-144F7A5AE954}"/>
              </a:ext>
            </a:extLst>
          </p:cNvPr>
          <p:cNvPicPr>
            <a:picLocks noChangeAspect="1"/>
          </p:cNvPicPr>
          <p:nvPr/>
        </p:nvPicPr>
        <p:blipFill rotWithShape="1">
          <a:blip r:embed="rId4"/>
          <a:srcRect t="7902" b="2079"/>
          <a:stretch/>
        </p:blipFill>
        <p:spPr>
          <a:xfrm>
            <a:off x="4166223" y="1758777"/>
            <a:ext cx="4964089" cy="4499573"/>
          </a:xfrm>
          <a:prstGeom prst="rect">
            <a:avLst/>
          </a:prstGeom>
        </p:spPr>
      </p:pic>
      <p:sp>
        <p:nvSpPr>
          <p:cNvPr id="7" name="Rechteck 6">
            <a:extLst>
              <a:ext uri="{FF2B5EF4-FFF2-40B4-BE49-F238E27FC236}">
                <a16:creationId xmlns:a16="http://schemas.microsoft.com/office/drawing/2014/main" id="{74417E08-875E-F642-9DB2-5F356370D285}"/>
              </a:ext>
            </a:extLst>
          </p:cNvPr>
          <p:cNvSpPr/>
          <p:nvPr/>
        </p:nvSpPr>
        <p:spPr>
          <a:xfrm>
            <a:off x="4362267" y="6255943"/>
            <a:ext cx="4572000" cy="430887"/>
          </a:xfrm>
          <a:prstGeom prst="rect">
            <a:avLst/>
          </a:prstGeom>
        </p:spPr>
        <p:txBody>
          <a:bodyPr>
            <a:spAutoFit/>
          </a:bodyPr>
          <a:lstStyle/>
          <a:p>
            <a:r>
              <a:rPr lang="de-DE" sz="1100" dirty="0">
                <a:hlinkClick r:id="rId5"/>
              </a:rPr>
              <a:t>https://</a:t>
            </a:r>
            <a:r>
              <a:rPr lang="de-DE" sz="1100" dirty="0" err="1">
                <a:hlinkClick r:id="rId5"/>
              </a:rPr>
              <a:t>www.theatlantic.com</a:t>
            </a:r>
            <a:r>
              <a:rPr lang="de-DE" sz="1100" dirty="0">
                <a:hlinkClick r:id="rId5"/>
              </a:rPr>
              <a:t>/international/</a:t>
            </a:r>
            <a:r>
              <a:rPr lang="de-DE" sz="1100" dirty="0" err="1">
                <a:hlinkClick r:id="rId5"/>
              </a:rPr>
              <a:t>archive</a:t>
            </a:r>
            <a:r>
              <a:rPr lang="de-DE" sz="1100" dirty="0">
                <a:hlinkClick r:id="rId5"/>
              </a:rPr>
              <a:t>/2015/09/united-</a:t>
            </a:r>
            <a:r>
              <a:rPr lang="de-DE" sz="1100" dirty="0" err="1">
                <a:hlinkClick r:id="rId5"/>
              </a:rPr>
              <a:t>states</a:t>
            </a:r>
            <a:r>
              <a:rPr lang="de-DE" sz="1100" dirty="0">
                <a:hlinkClick r:id="rId5"/>
              </a:rPr>
              <a:t>-china-war-</a:t>
            </a:r>
            <a:r>
              <a:rPr lang="de-DE" sz="1100" dirty="0" err="1">
                <a:hlinkClick r:id="rId5"/>
              </a:rPr>
              <a:t>thucydides</a:t>
            </a:r>
            <a:r>
              <a:rPr lang="de-DE" sz="1100" dirty="0">
                <a:hlinkClick r:id="rId5"/>
              </a:rPr>
              <a:t>-trap/406756/</a:t>
            </a:r>
            <a:endParaRPr lang="de-DE" sz="1100" dirty="0"/>
          </a:p>
        </p:txBody>
      </p:sp>
      <p:pic>
        <p:nvPicPr>
          <p:cNvPr id="1028" name="Picture 4" descr="Bust of Thucydides">
            <a:hlinkClick r:id="rId6" tooltip="Bust of Thucydides"/>
            <a:extLst>
              <a:ext uri="{FF2B5EF4-FFF2-40B4-BE49-F238E27FC236}">
                <a16:creationId xmlns:a16="http://schemas.microsoft.com/office/drawing/2014/main" id="{0FF11DC3-94FE-9641-B607-BE69ED4B85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8686" y="2011597"/>
            <a:ext cx="1632980" cy="243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5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306903" y="152424"/>
            <a:ext cx="8452941" cy="584775"/>
          </a:xfrm>
          <a:prstGeom prst="rect">
            <a:avLst/>
          </a:prstGeom>
          <a:noFill/>
        </p:spPr>
        <p:txBody>
          <a:bodyPr wrap="square" rtlCol="0">
            <a:spAutoFit/>
          </a:bodyPr>
          <a:lstStyle/>
          <a:p>
            <a:pPr algn="ctr"/>
            <a:r>
              <a:rPr lang="en-US" sz="3200" b="1" dirty="0"/>
              <a:t>The concept of “applied history”</a:t>
            </a:r>
          </a:p>
        </p:txBody>
      </p:sp>
      <p:sp>
        <p:nvSpPr>
          <p:cNvPr id="8" name="Textfeld 7">
            <a:extLst>
              <a:ext uri="{FF2B5EF4-FFF2-40B4-BE49-F238E27FC236}">
                <a16:creationId xmlns:a16="http://schemas.microsoft.com/office/drawing/2014/main" id="{5ABFE7FF-B713-3340-8C98-AAAA4A082310}"/>
              </a:ext>
            </a:extLst>
          </p:cNvPr>
          <p:cNvSpPr txBox="1"/>
          <p:nvPr/>
        </p:nvSpPr>
        <p:spPr>
          <a:xfrm>
            <a:off x="574715" y="3371881"/>
            <a:ext cx="7917315" cy="3247043"/>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a:lnSpc>
                <a:spcPct val="100000"/>
              </a:lnSpc>
              <a:spcAft>
                <a:spcPts val="600"/>
              </a:spcAft>
            </a:pPr>
            <a:r>
              <a:rPr lang="en-US" sz="2000" dirty="0"/>
              <a:t>Applied history re-emerged as a concept in the 1970s (esp. at Harvard)</a:t>
            </a:r>
          </a:p>
          <a:p>
            <a:pPr>
              <a:lnSpc>
                <a:spcPct val="100000"/>
              </a:lnSpc>
              <a:spcAft>
                <a:spcPts val="600"/>
              </a:spcAft>
            </a:pPr>
            <a:r>
              <a:rPr lang="en-US" sz="2000" dirty="0"/>
              <a:t>Ernest May, </a:t>
            </a:r>
            <a:r>
              <a:rPr lang="en-US" sz="2000" i="1" dirty="0"/>
              <a:t>Lessons of the Past': The Use and Abuse Of History in American Foreign Policy, </a:t>
            </a:r>
            <a:r>
              <a:rPr lang="en-US" sz="2000" dirty="0"/>
              <a:t>1974.</a:t>
            </a:r>
          </a:p>
          <a:p>
            <a:pPr>
              <a:lnSpc>
                <a:spcPct val="100000"/>
              </a:lnSpc>
              <a:spcAft>
                <a:spcPts val="600"/>
              </a:spcAft>
            </a:pPr>
            <a:r>
              <a:rPr lang="en-US" sz="2000" dirty="0"/>
              <a:t>Richard Neustadt &amp; Ernes May, </a:t>
            </a:r>
            <a:r>
              <a:rPr lang="en-US" sz="2000" i="1" dirty="0"/>
              <a:t>Thinking in Time: The Uses of History for Decision-Makers, </a:t>
            </a:r>
            <a:r>
              <a:rPr lang="en-US" sz="2000" dirty="0"/>
              <a:t>1986.</a:t>
            </a:r>
          </a:p>
          <a:p>
            <a:pPr>
              <a:lnSpc>
                <a:spcPct val="100000"/>
              </a:lnSpc>
              <a:spcAft>
                <a:spcPts val="600"/>
              </a:spcAft>
            </a:pPr>
            <a:r>
              <a:rPr lang="en-US" sz="2000" dirty="0"/>
              <a:t>Current proponents: Niall Ferguson, Graham T. Allison and others</a:t>
            </a:r>
          </a:p>
          <a:p>
            <a:pPr>
              <a:lnSpc>
                <a:spcPct val="100000"/>
              </a:lnSpc>
              <a:spcAft>
                <a:spcPts val="600"/>
              </a:spcAft>
            </a:pPr>
            <a:r>
              <a:rPr lang="en-US" sz="2000" dirty="0"/>
              <a:t>Several study programs for applied history have been established in recent years</a:t>
            </a:r>
          </a:p>
          <a:p>
            <a:pPr>
              <a:lnSpc>
                <a:spcPct val="100000"/>
              </a:lnSpc>
              <a:spcAft>
                <a:spcPts val="600"/>
              </a:spcAft>
            </a:pPr>
            <a:r>
              <a:rPr lang="en-US" sz="2000" i="1" dirty="0"/>
              <a:t>Journal of Applied History </a:t>
            </a:r>
            <a:r>
              <a:rPr lang="en-US" sz="2000" dirty="0"/>
              <a:t>was launched in 2018. </a:t>
            </a:r>
          </a:p>
        </p:txBody>
      </p:sp>
      <p:sp>
        <p:nvSpPr>
          <p:cNvPr id="9" name="Rechteck 8">
            <a:extLst>
              <a:ext uri="{FF2B5EF4-FFF2-40B4-BE49-F238E27FC236}">
                <a16:creationId xmlns:a16="http://schemas.microsoft.com/office/drawing/2014/main" id="{8D4E9BC6-66BC-874A-B391-EFDE60E56A03}"/>
              </a:ext>
            </a:extLst>
          </p:cNvPr>
          <p:cNvSpPr/>
          <p:nvPr/>
        </p:nvSpPr>
        <p:spPr>
          <a:xfrm>
            <a:off x="625950" y="961933"/>
            <a:ext cx="7917315" cy="218521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600"/>
              </a:spcAft>
            </a:pPr>
            <a:r>
              <a:rPr lang="en-US" b="1" dirty="0"/>
              <a:t>Applied history is ...</a:t>
            </a:r>
          </a:p>
          <a:p>
            <a:pPr algn="just"/>
            <a:r>
              <a:rPr lang="en-US" dirty="0"/>
              <a:t>“… the use of the scientific knowledge of history and experience in efforts to solve present problems of human betterment.”</a:t>
            </a:r>
          </a:p>
          <a:p>
            <a:pPr algn="just">
              <a:spcAft>
                <a:spcPts val="600"/>
              </a:spcAft>
            </a:pPr>
            <a:r>
              <a:rPr lang="en-US" dirty="0"/>
              <a:t>Benjamin </a:t>
            </a:r>
            <a:r>
              <a:rPr lang="en-US" dirty="0" err="1"/>
              <a:t>Shambaugh</a:t>
            </a:r>
            <a:r>
              <a:rPr lang="en-US" dirty="0"/>
              <a:t>, </a:t>
            </a:r>
            <a:r>
              <a:rPr lang="en-US" i="1" dirty="0"/>
              <a:t>The American </a:t>
            </a:r>
            <a:r>
              <a:rPr lang="en-US" dirty="0"/>
              <a:t>Historical Review, 1913</a:t>
            </a:r>
          </a:p>
          <a:p>
            <a:pPr algn="just"/>
            <a:r>
              <a:rPr lang="en-US" dirty="0"/>
              <a:t>“By Applied History we mean the explicit attempt to illuminate current policy challenges by analyzing historical precedents and analogues.”</a:t>
            </a:r>
          </a:p>
          <a:p>
            <a:pPr algn="just">
              <a:spcAft>
                <a:spcPts val="600"/>
              </a:spcAft>
            </a:pPr>
            <a:r>
              <a:rPr lang="en-US" dirty="0"/>
              <a:t>Graham </a:t>
            </a:r>
            <a:r>
              <a:rPr lang="en-US" dirty="0" err="1"/>
              <a:t>Allsion</a:t>
            </a:r>
            <a:r>
              <a:rPr lang="en-US" dirty="0"/>
              <a:t>, </a:t>
            </a:r>
            <a:r>
              <a:rPr lang="en-US" i="1" dirty="0">
                <a:hlinkClick r:id="rId2"/>
              </a:rPr>
              <a:t>The Atlantic</a:t>
            </a:r>
            <a:r>
              <a:rPr lang="en-US" dirty="0"/>
              <a:t>, 2015. </a:t>
            </a:r>
          </a:p>
        </p:txBody>
      </p:sp>
    </p:spTree>
    <p:extLst>
      <p:ext uri="{BB962C8B-B14F-4D97-AF65-F5344CB8AC3E}">
        <p14:creationId xmlns:p14="http://schemas.microsoft.com/office/powerpoint/2010/main" val="3039148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306901" y="212778"/>
            <a:ext cx="8452941" cy="584775"/>
          </a:xfrm>
          <a:prstGeom prst="rect">
            <a:avLst/>
          </a:prstGeom>
          <a:noFill/>
        </p:spPr>
        <p:txBody>
          <a:bodyPr wrap="square" rtlCol="0">
            <a:spAutoFit/>
          </a:bodyPr>
          <a:lstStyle/>
          <a:p>
            <a:pPr algn="ctr"/>
            <a:r>
              <a:rPr lang="en-US" sz="3200" b="1" dirty="0"/>
              <a:t>Prediction and the aim(s) of science</a:t>
            </a:r>
          </a:p>
        </p:txBody>
      </p:sp>
      <p:sp>
        <p:nvSpPr>
          <p:cNvPr id="8" name="Textfeld 7">
            <a:extLst>
              <a:ext uri="{FF2B5EF4-FFF2-40B4-BE49-F238E27FC236}">
                <a16:creationId xmlns:a16="http://schemas.microsoft.com/office/drawing/2014/main" id="{5ABFE7FF-B713-3340-8C98-AAAA4A082310}"/>
              </a:ext>
            </a:extLst>
          </p:cNvPr>
          <p:cNvSpPr txBox="1"/>
          <p:nvPr/>
        </p:nvSpPr>
        <p:spPr>
          <a:xfrm>
            <a:off x="574715" y="2684460"/>
            <a:ext cx="7917315" cy="4016484"/>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a:lnSpc>
                <a:spcPct val="100000"/>
              </a:lnSpc>
              <a:spcAft>
                <a:spcPts val="600"/>
              </a:spcAft>
            </a:pPr>
            <a:r>
              <a:rPr lang="en-US" sz="2000" b="1" dirty="0"/>
              <a:t>Popper: </a:t>
            </a:r>
            <a:r>
              <a:rPr lang="en-US" sz="2000" dirty="0"/>
              <a:t>The aim of science is to test tentative theories empirically. The method of science is </a:t>
            </a:r>
            <a:r>
              <a:rPr lang="en-US" sz="2000" dirty="0" err="1"/>
              <a:t>hypothetico</a:t>
            </a:r>
            <a:r>
              <a:rPr lang="en-US" sz="2000" dirty="0"/>
              <a:t>-deductive.</a:t>
            </a:r>
          </a:p>
          <a:p>
            <a:pPr>
              <a:lnSpc>
                <a:spcPct val="100000"/>
              </a:lnSpc>
              <a:spcAft>
                <a:spcPts val="600"/>
              </a:spcAft>
            </a:pPr>
            <a:r>
              <a:rPr lang="en-US" sz="2000" b="1" dirty="0"/>
              <a:t>Darwin</a:t>
            </a:r>
            <a:r>
              <a:rPr lang="en-US" sz="2000" dirty="0"/>
              <a:t>: The goal of natural history is to unify a wide variety of natural phenomena under one naturalistic explanation. </a:t>
            </a:r>
          </a:p>
          <a:p>
            <a:pPr>
              <a:lnSpc>
                <a:spcPct val="100000"/>
              </a:lnSpc>
              <a:spcAft>
                <a:spcPts val="600"/>
              </a:spcAft>
            </a:pPr>
            <a:r>
              <a:rPr lang="en-US" sz="2000" b="1" dirty="0"/>
              <a:t>Experimental social psychologists: </a:t>
            </a:r>
            <a:r>
              <a:rPr lang="en-US" sz="2000" dirty="0"/>
              <a:t>The goal of social psychology is to find correlations that can be used to predict the traits/behavior of groups/individuals. We might or we might not be able to give causal explanatory accounts of those correlations. </a:t>
            </a:r>
          </a:p>
          <a:p>
            <a:pPr>
              <a:lnSpc>
                <a:spcPct val="100000"/>
              </a:lnSpc>
              <a:spcAft>
                <a:spcPts val="600"/>
              </a:spcAft>
            </a:pPr>
            <a:r>
              <a:rPr lang="en-US" sz="2000" b="1" dirty="0"/>
              <a:t>Friedman: </a:t>
            </a:r>
            <a:r>
              <a:rPr lang="en-US" sz="2000" dirty="0"/>
              <a:t>Economics is positive, not normative. “</a:t>
            </a:r>
            <a:r>
              <a:rPr lang="de-CH" sz="2000" dirty="0"/>
              <a:t>The </a:t>
            </a:r>
            <a:r>
              <a:rPr lang="de-CH" sz="2000" dirty="0" err="1"/>
              <a:t>ultimate</a:t>
            </a:r>
            <a:r>
              <a:rPr lang="de-CH" sz="2000" dirty="0"/>
              <a:t> </a:t>
            </a:r>
            <a:r>
              <a:rPr lang="de-CH" sz="2000" dirty="0" err="1"/>
              <a:t>goal</a:t>
            </a:r>
            <a:r>
              <a:rPr lang="de-CH" sz="2000" dirty="0"/>
              <a:t> </a:t>
            </a:r>
            <a:r>
              <a:rPr lang="de-CH" sz="2000" dirty="0" err="1"/>
              <a:t>of</a:t>
            </a:r>
            <a:r>
              <a:rPr lang="de-CH" sz="2000" dirty="0"/>
              <a:t> a positive </a:t>
            </a:r>
            <a:r>
              <a:rPr lang="de-CH" sz="2000" dirty="0" err="1"/>
              <a:t>science</a:t>
            </a:r>
            <a:r>
              <a:rPr lang="de-CH" sz="2000" dirty="0"/>
              <a:t> </a:t>
            </a:r>
            <a:r>
              <a:rPr lang="de-CH" sz="2000" dirty="0" err="1"/>
              <a:t>is</a:t>
            </a:r>
            <a:r>
              <a:rPr lang="de-CH" sz="2000" dirty="0"/>
              <a:t> </a:t>
            </a:r>
            <a:r>
              <a:rPr lang="de-CH" sz="2000" dirty="0" err="1"/>
              <a:t>the</a:t>
            </a:r>
            <a:r>
              <a:rPr lang="de-CH" sz="2000" dirty="0"/>
              <a:t> </a:t>
            </a:r>
            <a:r>
              <a:rPr lang="de-CH" sz="2000" dirty="0" err="1"/>
              <a:t>development</a:t>
            </a:r>
            <a:r>
              <a:rPr lang="de-CH" sz="2000" dirty="0"/>
              <a:t> </a:t>
            </a:r>
            <a:r>
              <a:rPr lang="de-CH" sz="2000" dirty="0" err="1"/>
              <a:t>of</a:t>
            </a:r>
            <a:r>
              <a:rPr lang="de-CH" sz="2000" dirty="0"/>
              <a:t> a "</a:t>
            </a:r>
            <a:r>
              <a:rPr lang="de-CH" sz="2000" dirty="0" err="1"/>
              <a:t>theory</a:t>
            </a:r>
            <a:r>
              <a:rPr lang="de-CH" sz="2000" dirty="0"/>
              <a:t>" </a:t>
            </a:r>
            <a:r>
              <a:rPr lang="de-CH" sz="2000" dirty="0" err="1"/>
              <a:t>or</a:t>
            </a:r>
            <a:r>
              <a:rPr lang="de-CH" sz="2000" dirty="0"/>
              <a:t>, "</a:t>
            </a:r>
            <a:r>
              <a:rPr lang="de-CH" sz="2000" dirty="0" err="1"/>
              <a:t>hypothesis</a:t>
            </a:r>
            <a:r>
              <a:rPr lang="de-CH" sz="2000" dirty="0"/>
              <a:t>" </a:t>
            </a:r>
            <a:r>
              <a:rPr lang="de-CH" sz="2000" dirty="0" err="1"/>
              <a:t>that</a:t>
            </a:r>
            <a:r>
              <a:rPr lang="de-CH" sz="2000" dirty="0"/>
              <a:t> </a:t>
            </a:r>
            <a:r>
              <a:rPr lang="de-CH" sz="2000" dirty="0" err="1"/>
              <a:t>yields</a:t>
            </a:r>
            <a:r>
              <a:rPr lang="de-CH" sz="2000" dirty="0"/>
              <a:t> valid </a:t>
            </a:r>
            <a:r>
              <a:rPr lang="de-CH" sz="2000" dirty="0" err="1"/>
              <a:t>and</a:t>
            </a:r>
            <a:r>
              <a:rPr lang="de-CH" sz="2000" dirty="0"/>
              <a:t> </a:t>
            </a:r>
            <a:r>
              <a:rPr lang="de-CH" sz="2000" dirty="0" err="1"/>
              <a:t>meaningful</a:t>
            </a:r>
            <a:r>
              <a:rPr lang="de-CH" sz="2000" dirty="0"/>
              <a:t> (i.e., not </a:t>
            </a:r>
            <a:r>
              <a:rPr lang="de-CH" sz="2000" dirty="0" err="1"/>
              <a:t>truistic</a:t>
            </a:r>
            <a:r>
              <a:rPr lang="de-CH" sz="2000" dirty="0"/>
              <a:t>) </a:t>
            </a:r>
            <a:r>
              <a:rPr lang="de-CH" sz="2000" dirty="0" err="1"/>
              <a:t>predictions</a:t>
            </a:r>
            <a:r>
              <a:rPr lang="de-CH" sz="2000" dirty="0"/>
              <a:t> </a:t>
            </a:r>
            <a:r>
              <a:rPr lang="de-CH" sz="2000" dirty="0" err="1"/>
              <a:t>about</a:t>
            </a:r>
            <a:r>
              <a:rPr lang="de-CH" sz="2000" dirty="0"/>
              <a:t> </a:t>
            </a:r>
            <a:r>
              <a:rPr lang="de-CH" sz="2000" dirty="0" err="1"/>
              <a:t>phenomena</a:t>
            </a:r>
            <a:r>
              <a:rPr lang="de-CH" sz="2000" dirty="0"/>
              <a:t> not </a:t>
            </a:r>
            <a:r>
              <a:rPr lang="de-CH" sz="2000" dirty="0" err="1"/>
              <a:t>yet</a:t>
            </a:r>
            <a:r>
              <a:rPr lang="de-CH" sz="2000" dirty="0"/>
              <a:t> </a:t>
            </a:r>
            <a:r>
              <a:rPr lang="de-CH" sz="2000" dirty="0" err="1"/>
              <a:t>observed</a:t>
            </a:r>
            <a:r>
              <a:rPr lang="de-CH" sz="2000" dirty="0"/>
              <a:t>.</a:t>
            </a:r>
            <a:r>
              <a:rPr lang="en-US" sz="2000" dirty="0"/>
              <a:t>”</a:t>
            </a:r>
          </a:p>
        </p:txBody>
      </p:sp>
      <p:sp>
        <p:nvSpPr>
          <p:cNvPr id="9" name="Rechteck 8">
            <a:extLst>
              <a:ext uri="{FF2B5EF4-FFF2-40B4-BE49-F238E27FC236}">
                <a16:creationId xmlns:a16="http://schemas.microsoft.com/office/drawing/2014/main" id="{8D4E9BC6-66BC-874A-B391-EFDE60E56A03}"/>
              </a:ext>
            </a:extLst>
          </p:cNvPr>
          <p:cNvSpPr/>
          <p:nvPr/>
        </p:nvSpPr>
        <p:spPr>
          <a:xfrm>
            <a:off x="671346" y="1221337"/>
            <a:ext cx="791731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600"/>
              </a:spcAft>
            </a:pPr>
            <a:r>
              <a:rPr lang="en-US" b="1" dirty="0"/>
              <a:t>Methodological debates about the role of predictions in science are often based on (implicit) assumptions about the aim(s) of science (in general or in specific disciplines), and whether there can be a unified and unique method that leads to the attainment of those aims.</a:t>
            </a:r>
          </a:p>
        </p:txBody>
      </p:sp>
    </p:spTree>
    <p:extLst>
      <p:ext uri="{BB962C8B-B14F-4D97-AF65-F5344CB8AC3E}">
        <p14:creationId xmlns:p14="http://schemas.microsoft.com/office/powerpoint/2010/main" val="235399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653" y="312686"/>
            <a:ext cx="7063883" cy="584775"/>
          </a:xfrm>
          <a:prstGeom prst="rect">
            <a:avLst/>
          </a:prstGeom>
        </p:spPr>
        <p:txBody>
          <a:bodyPr wrap="square">
            <a:spAutoFit/>
          </a:bodyPr>
          <a:lstStyle/>
          <a:p>
            <a:pPr algn="ctr"/>
            <a:r>
              <a:rPr lang="en-US" sz="3200" b="1" dirty="0"/>
              <a:t>Two Senses of “Prediction”</a:t>
            </a:r>
          </a:p>
        </p:txBody>
      </p:sp>
      <p:sp>
        <p:nvSpPr>
          <p:cNvPr id="2" name="Textfeld 1"/>
          <p:cNvSpPr txBox="1"/>
          <p:nvPr/>
        </p:nvSpPr>
        <p:spPr>
          <a:xfrm>
            <a:off x="844505" y="1241091"/>
            <a:ext cx="7644176" cy="282814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25000"/>
              </a:lnSpc>
            </a:pPr>
            <a:r>
              <a:rPr lang="en-US" sz="2400" b="1" dirty="0"/>
              <a:t>1. General-epistemic</a:t>
            </a:r>
            <a:endParaRPr lang="en-US" sz="2400" dirty="0"/>
          </a:p>
          <a:p>
            <a:pPr>
              <a:lnSpc>
                <a:spcPct val="125000"/>
              </a:lnSpc>
            </a:pPr>
            <a:r>
              <a:rPr lang="en-US" sz="2400" dirty="0"/>
              <a:t>“Prediction” refers to the process of using specific inferential tools (theoretical reasoning, induction, fortune telling etc.) to generate new information (which has not yet been ascertained by more direct means) from available knowledge.</a:t>
            </a:r>
          </a:p>
        </p:txBody>
      </p:sp>
      <p:sp>
        <p:nvSpPr>
          <p:cNvPr id="8" name="Rechteck 7">
            <a:extLst>
              <a:ext uri="{FF2B5EF4-FFF2-40B4-BE49-F238E27FC236}">
                <a16:creationId xmlns:a16="http://schemas.microsoft.com/office/drawing/2014/main" id="{B7F91280-8BDF-984D-8D1A-6316CDA1E3FB}"/>
              </a:ext>
            </a:extLst>
          </p:cNvPr>
          <p:cNvSpPr/>
          <p:nvPr/>
        </p:nvSpPr>
        <p:spPr>
          <a:xfrm>
            <a:off x="844505" y="4384751"/>
            <a:ext cx="7644176" cy="144315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25000"/>
              </a:lnSpc>
            </a:pPr>
            <a:r>
              <a:rPr lang="en-US" sz="2400" b="1" dirty="0"/>
              <a:t>2. Literal-temporal</a:t>
            </a:r>
          </a:p>
          <a:p>
            <a:pPr>
              <a:lnSpc>
                <a:spcPct val="125000"/>
              </a:lnSpc>
            </a:pPr>
            <a:r>
              <a:rPr lang="en-US" sz="2400" dirty="0"/>
              <a:t>A prediction is temporal if the newly generated information pertains to future events/states of affairs. </a:t>
            </a:r>
          </a:p>
        </p:txBody>
      </p:sp>
      <p:sp>
        <p:nvSpPr>
          <p:cNvPr id="9" name="Rechteck 8">
            <a:extLst>
              <a:ext uri="{FF2B5EF4-FFF2-40B4-BE49-F238E27FC236}">
                <a16:creationId xmlns:a16="http://schemas.microsoft.com/office/drawing/2014/main" id="{603EFED1-8846-3548-ADB4-5C9D561EA153}"/>
              </a:ext>
            </a:extLst>
          </p:cNvPr>
          <p:cNvSpPr/>
          <p:nvPr/>
        </p:nvSpPr>
        <p:spPr>
          <a:xfrm>
            <a:off x="1703567" y="6052705"/>
            <a:ext cx="5926054"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US" sz="2400" b="1" dirty="0">
                <a:solidFill>
                  <a:schemeClr val="tx1"/>
                </a:solidFill>
              </a:rPr>
              <a:t>2. is a subspecies of 1.</a:t>
            </a:r>
            <a:endParaRPr lang="en-US" sz="2400" dirty="0">
              <a:solidFill>
                <a:schemeClr val="tx1"/>
              </a:solidFill>
            </a:endParaRPr>
          </a:p>
        </p:txBody>
      </p:sp>
    </p:spTree>
    <p:extLst>
      <p:ext uri="{BB962C8B-B14F-4D97-AF65-F5344CB8AC3E}">
        <p14:creationId xmlns:p14="http://schemas.microsoft.com/office/powerpoint/2010/main" val="361869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306903" y="152424"/>
            <a:ext cx="8452941" cy="1077218"/>
          </a:xfrm>
          <a:prstGeom prst="rect">
            <a:avLst/>
          </a:prstGeom>
          <a:noFill/>
        </p:spPr>
        <p:txBody>
          <a:bodyPr wrap="square" rtlCol="0">
            <a:spAutoFit/>
          </a:bodyPr>
          <a:lstStyle/>
          <a:p>
            <a:pPr algn="ctr"/>
            <a:r>
              <a:rPr lang="en-US" sz="3200" b="1" dirty="0"/>
              <a:t>Paul </a:t>
            </a:r>
            <a:r>
              <a:rPr lang="en-US" sz="3200" b="1" dirty="0" err="1"/>
              <a:t>Feyerabend’s</a:t>
            </a:r>
            <a:r>
              <a:rPr lang="en-US" sz="3200" b="1" dirty="0"/>
              <a:t> anarchist methodology of science</a:t>
            </a:r>
          </a:p>
        </p:txBody>
      </p:sp>
      <p:sp>
        <p:nvSpPr>
          <p:cNvPr id="5" name="Rectangle 3">
            <a:extLst>
              <a:ext uri="{FF2B5EF4-FFF2-40B4-BE49-F238E27FC236}">
                <a16:creationId xmlns:a16="http://schemas.microsoft.com/office/drawing/2014/main" id="{94FB4BD9-2C55-6940-BAC0-7E1CE231C147}"/>
              </a:ext>
            </a:extLst>
          </p:cNvPr>
          <p:cNvSpPr/>
          <p:nvPr/>
        </p:nvSpPr>
        <p:spPr>
          <a:xfrm>
            <a:off x="7081467" y="3728526"/>
            <a:ext cx="2025986" cy="646331"/>
          </a:xfrm>
          <a:prstGeom prst="rect">
            <a:avLst/>
          </a:prstGeom>
        </p:spPr>
        <p:txBody>
          <a:bodyPr wrap="square">
            <a:spAutoFit/>
          </a:bodyPr>
          <a:lstStyle/>
          <a:p>
            <a:pPr algn="ctr"/>
            <a:r>
              <a:rPr lang="en-US" dirty="0"/>
              <a:t>Paul K. </a:t>
            </a:r>
            <a:r>
              <a:rPr lang="en-US" dirty="0" err="1"/>
              <a:t>Feyerabend</a:t>
            </a:r>
            <a:endParaRPr lang="en-US" dirty="0"/>
          </a:p>
          <a:p>
            <a:pPr algn="ctr"/>
            <a:r>
              <a:rPr lang="en-US" dirty="0"/>
              <a:t>1924–1994</a:t>
            </a:r>
          </a:p>
        </p:txBody>
      </p:sp>
      <p:pic>
        <p:nvPicPr>
          <p:cNvPr id="6" name="Picture 2" descr="ildergebnis für paul feyerabend">
            <a:hlinkClick r:id="rId2"/>
            <a:extLst>
              <a:ext uri="{FF2B5EF4-FFF2-40B4-BE49-F238E27FC236}">
                <a16:creationId xmlns:a16="http://schemas.microsoft.com/office/drawing/2014/main" id="{65530530-5EFC-3644-8AC3-3291CE3AD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274" y="1305644"/>
            <a:ext cx="1574570" cy="2370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Against Method.jpg">
            <a:extLst>
              <a:ext uri="{FF2B5EF4-FFF2-40B4-BE49-F238E27FC236}">
                <a16:creationId xmlns:a16="http://schemas.microsoft.com/office/drawing/2014/main" id="{F0F62D62-6DF7-0946-B8EB-23C029933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693" y="1910302"/>
            <a:ext cx="1383434" cy="21028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315FD5B5-338D-AC4D-B847-BEFEB242ABAE}"/>
              </a:ext>
            </a:extLst>
          </p:cNvPr>
          <p:cNvSpPr/>
          <p:nvPr/>
        </p:nvSpPr>
        <p:spPr>
          <a:xfrm>
            <a:off x="5191465" y="4073855"/>
            <a:ext cx="2208041" cy="1477328"/>
          </a:xfrm>
          <a:prstGeom prst="rect">
            <a:avLst/>
          </a:prstGeom>
        </p:spPr>
        <p:txBody>
          <a:bodyPr wrap="square">
            <a:spAutoFit/>
          </a:bodyPr>
          <a:lstStyle/>
          <a:p>
            <a:pPr algn="ctr"/>
            <a:r>
              <a:rPr lang="en-US" i="1" dirty="0"/>
              <a:t>Against Method: </a:t>
            </a:r>
            <a:r>
              <a:rPr lang="de-CH" i="1" dirty="0"/>
              <a:t>Outline </a:t>
            </a:r>
            <a:r>
              <a:rPr lang="de-CH" i="1" dirty="0" err="1"/>
              <a:t>of</a:t>
            </a:r>
            <a:r>
              <a:rPr lang="de-CH" i="1" dirty="0"/>
              <a:t> an </a:t>
            </a:r>
            <a:r>
              <a:rPr lang="de-CH" i="1" dirty="0" err="1"/>
              <a:t>Anarchistic</a:t>
            </a:r>
            <a:r>
              <a:rPr lang="de-CH" i="1" dirty="0"/>
              <a:t> </a:t>
            </a:r>
            <a:r>
              <a:rPr lang="de-CH" i="1" dirty="0" err="1"/>
              <a:t>Theory</a:t>
            </a:r>
            <a:r>
              <a:rPr lang="de-CH" i="1" dirty="0"/>
              <a:t> </a:t>
            </a:r>
            <a:r>
              <a:rPr lang="de-CH" i="1" dirty="0" err="1"/>
              <a:t>of</a:t>
            </a:r>
            <a:r>
              <a:rPr lang="de-CH" i="1" dirty="0"/>
              <a:t> Knowledge</a:t>
            </a:r>
            <a:endParaRPr lang="en-US" i="1" dirty="0"/>
          </a:p>
          <a:p>
            <a:pPr algn="ctr"/>
            <a:r>
              <a:rPr lang="en-US" i="1" dirty="0"/>
              <a:t>1975</a:t>
            </a:r>
          </a:p>
        </p:txBody>
      </p:sp>
      <p:sp>
        <p:nvSpPr>
          <p:cNvPr id="11" name="Rechteck 10">
            <a:extLst>
              <a:ext uri="{FF2B5EF4-FFF2-40B4-BE49-F238E27FC236}">
                <a16:creationId xmlns:a16="http://schemas.microsoft.com/office/drawing/2014/main" id="{751AA65A-A802-3843-98B9-86BE3565E257}"/>
              </a:ext>
            </a:extLst>
          </p:cNvPr>
          <p:cNvSpPr/>
          <p:nvPr/>
        </p:nvSpPr>
        <p:spPr>
          <a:xfrm>
            <a:off x="426378" y="1340207"/>
            <a:ext cx="4682917" cy="480131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a:t>
            </a:r>
            <a:r>
              <a:rPr lang="de-CH" dirty="0"/>
              <a:t>The </a:t>
            </a:r>
            <a:r>
              <a:rPr lang="de-CH" dirty="0" err="1"/>
              <a:t>idea</a:t>
            </a:r>
            <a:r>
              <a:rPr lang="de-CH" dirty="0"/>
              <a:t> </a:t>
            </a:r>
            <a:r>
              <a:rPr lang="de-CH" dirty="0" err="1"/>
              <a:t>of</a:t>
            </a:r>
            <a:r>
              <a:rPr lang="de-CH" dirty="0"/>
              <a:t> a </a:t>
            </a:r>
            <a:r>
              <a:rPr lang="de-CH" dirty="0" err="1"/>
              <a:t>method</a:t>
            </a:r>
            <a:r>
              <a:rPr lang="de-CH" dirty="0"/>
              <a:t> </a:t>
            </a:r>
            <a:r>
              <a:rPr lang="de-CH" dirty="0" err="1"/>
              <a:t>that</a:t>
            </a:r>
            <a:r>
              <a:rPr lang="de-CH" dirty="0"/>
              <a:t> </a:t>
            </a:r>
            <a:r>
              <a:rPr lang="de-CH" dirty="0" err="1"/>
              <a:t>contains</a:t>
            </a:r>
            <a:r>
              <a:rPr lang="de-CH" dirty="0"/>
              <a:t> firm, </a:t>
            </a:r>
            <a:r>
              <a:rPr lang="de-CH" dirty="0" err="1"/>
              <a:t>unchanging</a:t>
            </a:r>
            <a:r>
              <a:rPr lang="de-CH" dirty="0"/>
              <a:t>, </a:t>
            </a:r>
            <a:r>
              <a:rPr lang="de-CH" dirty="0" err="1"/>
              <a:t>and</a:t>
            </a:r>
            <a:r>
              <a:rPr lang="de-CH" dirty="0"/>
              <a:t> </a:t>
            </a:r>
            <a:r>
              <a:rPr lang="de-CH" dirty="0" err="1"/>
              <a:t>absolutely</a:t>
            </a:r>
            <a:r>
              <a:rPr lang="de-CH" dirty="0"/>
              <a:t> </a:t>
            </a:r>
            <a:r>
              <a:rPr lang="de-CH" dirty="0" err="1"/>
              <a:t>binding</a:t>
            </a:r>
            <a:r>
              <a:rPr lang="de-CH" dirty="0"/>
              <a:t> </a:t>
            </a:r>
            <a:r>
              <a:rPr lang="de-CH" dirty="0" err="1"/>
              <a:t>principles</a:t>
            </a:r>
            <a:r>
              <a:rPr lang="de-CH" dirty="0"/>
              <a:t> </a:t>
            </a:r>
            <a:r>
              <a:rPr lang="de-CH" dirty="0" err="1"/>
              <a:t>for</a:t>
            </a:r>
            <a:r>
              <a:rPr lang="de-CH" dirty="0"/>
              <a:t> </a:t>
            </a:r>
            <a:r>
              <a:rPr lang="de-CH" dirty="0" err="1"/>
              <a:t>conducting</a:t>
            </a:r>
            <a:r>
              <a:rPr lang="de-CH" dirty="0"/>
              <a:t> </a:t>
            </a:r>
            <a:r>
              <a:rPr lang="de-CH" dirty="0" err="1"/>
              <a:t>the</a:t>
            </a:r>
            <a:r>
              <a:rPr lang="de-CH" dirty="0"/>
              <a:t> </a:t>
            </a:r>
            <a:r>
              <a:rPr lang="de-CH" dirty="0" err="1"/>
              <a:t>business</a:t>
            </a:r>
            <a:r>
              <a:rPr lang="de-CH" dirty="0"/>
              <a:t> </a:t>
            </a:r>
            <a:r>
              <a:rPr lang="de-CH" dirty="0" err="1"/>
              <a:t>of</a:t>
            </a:r>
            <a:r>
              <a:rPr lang="de-CH" dirty="0"/>
              <a:t> </a:t>
            </a:r>
            <a:r>
              <a:rPr lang="de-CH" dirty="0" err="1"/>
              <a:t>science</a:t>
            </a:r>
            <a:r>
              <a:rPr lang="de-CH" dirty="0"/>
              <a:t> </a:t>
            </a:r>
            <a:r>
              <a:rPr lang="de-CH" dirty="0" err="1"/>
              <a:t>meets</a:t>
            </a:r>
            <a:r>
              <a:rPr lang="de-CH" dirty="0"/>
              <a:t> </a:t>
            </a:r>
            <a:r>
              <a:rPr lang="de-CH" dirty="0" err="1"/>
              <a:t>considerable</a:t>
            </a:r>
            <a:r>
              <a:rPr lang="de-CH" dirty="0"/>
              <a:t> </a:t>
            </a:r>
            <a:r>
              <a:rPr lang="de-CH" dirty="0" err="1"/>
              <a:t>difficulty</a:t>
            </a:r>
            <a:r>
              <a:rPr lang="de-CH" dirty="0"/>
              <a:t> </a:t>
            </a:r>
            <a:r>
              <a:rPr lang="de-CH" dirty="0" err="1"/>
              <a:t>when</a:t>
            </a:r>
            <a:r>
              <a:rPr lang="de-CH" dirty="0"/>
              <a:t> </a:t>
            </a:r>
            <a:r>
              <a:rPr lang="de-CH" dirty="0" err="1"/>
              <a:t>confronted</a:t>
            </a:r>
            <a:r>
              <a:rPr lang="de-CH" dirty="0"/>
              <a:t> </a:t>
            </a:r>
            <a:r>
              <a:rPr lang="de-CH" dirty="0" err="1"/>
              <a:t>with</a:t>
            </a:r>
            <a:r>
              <a:rPr lang="de-CH" dirty="0"/>
              <a:t> </a:t>
            </a:r>
            <a:r>
              <a:rPr lang="de-CH" dirty="0" err="1"/>
              <a:t>the</a:t>
            </a:r>
            <a:r>
              <a:rPr lang="de-CH" dirty="0"/>
              <a:t> </a:t>
            </a:r>
            <a:r>
              <a:rPr lang="de-CH" dirty="0" err="1"/>
              <a:t>results</a:t>
            </a:r>
            <a:r>
              <a:rPr lang="de-CH" dirty="0"/>
              <a:t> </a:t>
            </a:r>
            <a:r>
              <a:rPr lang="de-CH" dirty="0" err="1"/>
              <a:t>of</a:t>
            </a:r>
            <a:r>
              <a:rPr lang="de-CH" dirty="0"/>
              <a:t> </a:t>
            </a:r>
            <a:r>
              <a:rPr lang="de-CH" dirty="0" err="1"/>
              <a:t>historical</a:t>
            </a:r>
            <a:r>
              <a:rPr lang="de-CH" dirty="0"/>
              <a:t> </a:t>
            </a:r>
            <a:r>
              <a:rPr lang="de-CH" dirty="0" err="1"/>
              <a:t>research</a:t>
            </a:r>
            <a:r>
              <a:rPr lang="de-CH" dirty="0"/>
              <a:t>. </a:t>
            </a:r>
            <a:r>
              <a:rPr lang="de-CH" dirty="0" err="1"/>
              <a:t>We</a:t>
            </a:r>
            <a:r>
              <a:rPr lang="de-CH" dirty="0"/>
              <a:t> find, </a:t>
            </a:r>
            <a:r>
              <a:rPr lang="de-CH" dirty="0" err="1"/>
              <a:t>then</a:t>
            </a:r>
            <a:r>
              <a:rPr lang="de-CH" dirty="0"/>
              <a:t>, </a:t>
            </a:r>
            <a:r>
              <a:rPr lang="de-CH" dirty="0" err="1"/>
              <a:t>that</a:t>
            </a:r>
            <a:r>
              <a:rPr lang="de-CH" dirty="0"/>
              <a:t> </a:t>
            </a:r>
            <a:r>
              <a:rPr lang="de-CH" dirty="0" err="1"/>
              <a:t>there</a:t>
            </a:r>
            <a:r>
              <a:rPr lang="de-CH" dirty="0"/>
              <a:t> </a:t>
            </a:r>
            <a:r>
              <a:rPr lang="de-CH" dirty="0" err="1"/>
              <a:t>is</a:t>
            </a:r>
            <a:r>
              <a:rPr lang="de-CH" dirty="0"/>
              <a:t> not a </a:t>
            </a:r>
            <a:r>
              <a:rPr lang="de-CH" dirty="0" err="1"/>
              <a:t>single</a:t>
            </a:r>
            <a:r>
              <a:rPr lang="de-CH" dirty="0"/>
              <a:t> </a:t>
            </a:r>
            <a:r>
              <a:rPr lang="de-CH" dirty="0" err="1"/>
              <a:t>rule</a:t>
            </a:r>
            <a:r>
              <a:rPr lang="de-CH" dirty="0"/>
              <a:t>, </a:t>
            </a:r>
            <a:r>
              <a:rPr lang="de-CH" dirty="0" err="1"/>
              <a:t>however</a:t>
            </a:r>
            <a:r>
              <a:rPr lang="de-CH" dirty="0"/>
              <a:t> plausible, </a:t>
            </a:r>
            <a:r>
              <a:rPr lang="de-CH" dirty="0" err="1"/>
              <a:t>and</a:t>
            </a:r>
            <a:r>
              <a:rPr lang="de-CH" dirty="0"/>
              <a:t> </a:t>
            </a:r>
            <a:r>
              <a:rPr lang="de-CH" dirty="0" err="1"/>
              <a:t>however</a:t>
            </a:r>
            <a:r>
              <a:rPr lang="de-CH" dirty="0"/>
              <a:t> </a:t>
            </a:r>
            <a:r>
              <a:rPr lang="de-CH" dirty="0" err="1"/>
              <a:t>firmly</a:t>
            </a:r>
            <a:r>
              <a:rPr lang="de-CH" dirty="0"/>
              <a:t> </a:t>
            </a:r>
            <a:r>
              <a:rPr lang="de-CH" dirty="0" err="1"/>
              <a:t>grounded</a:t>
            </a:r>
            <a:r>
              <a:rPr lang="de-CH" dirty="0"/>
              <a:t> in </a:t>
            </a:r>
            <a:r>
              <a:rPr lang="de-CH" dirty="0" err="1"/>
              <a:t>epistemology</a:t>
            </a:r>
            <a:r>
              <a:rPr lang="de-CH" dirty="0"/>
              <a:t>, </a:t>
            </a:r>
            <a:r>
              <a:rPr lang="de-CH" dirty="0" err="1"/>
              <a:t>that</a:t>
            </a:r>
            <a:r>
              <a:rPr lang="de-CH" dirty="0"/>
              <a:t> </a:t>
            </a:r>
            <a:r>
              <a:rPr lang="de-CH" dirty="0" err="1"/>
              <a:t>is</a:t>
            </a:r>
            <a:r>
              <a:rPr lang="de-CH" dirty="0"/>
              <a:t> not </a:t>
            </a:r>
            <a:r>
              <a:rPr lang="de-CH" dirty="0" err="1"/>
              <a:t>violated</a:t>
            </a:r>
            <a:r>
              <a:rPr lang="de-CH" dirty="0"/>
              <a:t> at </a:t>
            </a:r>
            <a:r>
              <a:rPr lang="de-CH" dirty="0" err="1"/>
              <a:t>some</a:t>
            </a:r>
            <a:r>
              <a:rPr lang="de-CH" dirty="0"/>
              <a:t> time </a:t>
            </a:r>
            <a:r>
              <a:rPr lang="de-CH" dirty="0" err="1"/>
              <a:t>or</a:t>
            </a:r>
            <a:r>
              <a:rPr lang="de-CH" dirty="0"/>
              <a:t> </a:t>
            </a:r>
            <a:r>
              <a:rPr lang="de-CH" dirty="0" err="1"/>
              <a:t>other</a:t>
            </a:r>
            <a:r>
              <a:rPr lang="de-CH" dirty="0"/>
              <a:t>. </a:t>
            </a:r>
            <a:r>
              <a:rPr lang="de-CH" dirty="0" err="1"/>
              <a:t>We</a:t>
            </a:r>
            <a:r>
              <a:rPr lang="de-CH" dirty="0"/>
              <a:t> find, </a:t>
            </a:r>
            <a:r>
              <a:rPr lang="de-CH" dirty="0" err="1"/>
              <a:t>then</a:t>
            </a:r>
            <a:r>
              <a:rPr lang="de-CH" dirty="0"/>
              <a:t>, </a:t>
            </a:r>
            <a:r>
              <a:rPr lang="de-CH" dirty="0" err="1"/>
              <a:t>that</a:t>
            </a:r>
            <a:r>
              <a:rPr lang="de-CH" dirty="0"/>
              <a:t> </a:t>
            </a:r>
            <a:r>
              <a:rPr lang="de-CH" dirty="0" err="1"/>
              <a:t>there</a:t>
            </a:r>
            <a:r>
              <a:rPr lang="de-CH" dirty="0"/>
              <a:t> </a:t>
            </a:r>
            <a:r>
              <a:rPr lang="de-CH" dirty="0" err="1"/>
              <a:t>is</a:t>
            </a:r>
            <a:r>
              <a:rPr lang="de-CH" dirty="0"/>
              <a:t> not a </a:t>
            </a:r>
            <a:r>
              <a:rPr lang="de-CH" dirty="0" err="1"/>
              <a:t>single</a:t>
            </a:r>
            <a:r>
              <a:rPr lang="de-CH" dirty="0"/>
              <a:t> </a:t>
            </a:r>
            <a:r>
              <a:rPr lang="de-CH" dirty="0" err="1"/>
              <a:t>rule</a:t>
            </a:r>
            <a:r>
              <a:rPr lang="de-CH" dirty="0"/>
              <a:t>, </a:t>
            </a:r>
            <a:r>
              <a:rPr lang="de-CH" dirty="0" err="1"/>
              <a:t>however</a:t>
            </a:r>
            <a:r>
              <a:rPr lang="de-CH" dirty="0"/>
              <a:t> plausible, </a:t>
            </a:r>
            <a:r>
              <a:rPr lang="de-CH" dirty="0" err="1"/>
              <a:t>and</a:t>
            </a:r>
            <a:r>
              <a:rPr lang="de-CH" dirty="0"/>
              <a:t> </a:t>
            </a:r>
            <a:r>
              <a:rPr lang="de-CH" dirty="0" err="1"/>
              <a:t>however</a:t>
            </a:r>
            <a:r>
              <a:rPr lang="de-CH" dirty="0"/>
              <a:t> </a:t>
            </a:r>
            <a:r>
              <a:rPr lang="de-CH" dirty="0" err="1"/>
              <a:t>firmly</a:t>
            </a:r>
            <a:r>
              <a:rPr lang="de-CH" dirty="0"/>
              <a:t> </a:t>
            </a:r>
            <a:r>
              <a:rPr lang="de-CH" dirty="0" err="1"/>
              <a:t>grounded</a:t>
            </a:r>
            <a:r>
              <a:rPr lang="de-CH" dirty="0"/>
              <a:t> in </a:t>
            </a:r>
            <a:r>
              <a:rPr lang="de-CH" dirty="0" err="1"/>
              <a:t>epistemology</a:t>
            </a:r>
            <a:r>
              <a:rPr lang="de-CH" dirty="0"/>
              <a:t>, </a:t>
            </a:r>
            <a:r>
              <a:rPr lang="de-CH" dirty="0" err="1"/>
              <a:t>that</a:t>
            </a:r>
            <a:r>
              <a:rPr lang="de-CH" dirty="0"/>
              <a:t> </a:t>
            </a:r>
            <a:r>
              <a:rPr lang="de-CH" dirty="0" err="1"/>
              <a:t>is</a:t>
            </a:r>
            <a:r>
              <a:rPr lang="de-CH" dirty="0"/>
              <a:t> not </a:t>
            </a:r>
            <a:r>
              <a:rPr lang="de-CH" dirty="0" err="1"/>
              <a:t>violated</a:t>
            </a:r>
            <a:r>
              <a:rPr lang="de-CH" dirty="0"/>
              <a:t> at </a:t>
            </a:r>
            <a:r>
              <a:rPr lang="de-CH" dirty="0" err="1"/>
              <a:t>some</a:t>
            </a:r>
            <a:r>
              <a:rPr lang="de-CH" dirty="0"/>
              <a:t> time </a:t>
            </a:r>
            <a:r>
              <a:rPr lang="de-CH" dirty="0" err="1"/>
              <a:t>or</a:t>
            </a:r>
            <a:r>
              <a:rPr lang="de-CH" dirty="0"/>
              <a:t> </a:t>
            </a:r>
            <a:r>
              <a:rPr lang="de-CH" dirty="0" err="1"/>
              <a:t>other</a:t>
            </a:r>
            <a:r>
              <a:rPr lang="de-CH" dirty="0"/>
              <a:t>. </a:t>
            </a:r>
            <a:r>
              <a:rPr lang="de-CH" dirty="0" err="1"/>
              <a:t>It</a:t>
            </a:r>
            <a:r>
              <a:rPr lang="de-CH" dirty="0"/>
              <a:t> </a:t>
            </a:r>
            <a:r>
              <a:rPr lang="de-CH" dirty="0" err="1"/>
              <a:t>becomes</a:t>
            </a:r>
            <a:r>
              <a:rPr lang="de-CH" dirty="0"/>
              <a:t> evident </a:t>
            </a:r>
            <a:r>
              <a:rPr lang="de-CH" dirty="0" err="1"/>
              <a:t>that</a:t>
            </a:r>
            <a:r>
              <a:rPr lang="de-CH" dirty="0"/>
              <a:t> such </a:t>
            </a:r>
            <a:r>
              <a:rPr lang="de-CH" dirty="0" err="1"/>
              <a:t>violations</a:t>
            </a:r>
            <a:r>
              <a:rPr lang="de-CH" dirty="0"/>
              <a:t> </a:t>
            </a:r>
            <a:r>
              <a:rPr lang="de-CH" dirty="0" err="1"/>
              <a:t>are</a:t>
            </a:r>
            <a:r>
              <a:rPr lang="de-CH" dirty="0"/>
              <a:t> not </a:t>
            </a:r>
            <a:r>
              <a:rPr lang="de-CH" dirty="0" err="1"/>
              <a:t>accidental</a:t>
            </a:r>
            <a:r>
              <a:rPr lang="de-CH" dirty="0"/>
              <a:t> </a:t>
            </a:r>
            <a:r>
              <a:rPr lang="de-CH" dirty="0" err="1"/>
              <a:t>events</a:t>
            </a:r>
            <a:r>
              <a:rPr lang="de-CH" dirty="0"/>
              <a:t>, </a:t>
            </a:r>
            <a:r>
              <a:rPr lang="de-CH" dirty="0" err="1"/>
              <a:t>they</a:t>
            </a:r>
            <a:r>
              <a:rPr lang="de-CH" dirty="0"/>
              <a:t> </a:t>
            </a:r>
            <a:r>
              <a:rPr lang="de-CH" dirty="0" err="1"/>
              <a:t>are</a:t>
            </a:r>
            <a:r>
              <a:rPr lang="de-CH" dirty="0"/>
              <a:t> not </a:t>
            </a:r>
            <a:r>
              <a:rPr lang="de-CH" dirty="0" err="1"/>
              <a:t>results</a:t>
            </a:r>
            <a:r>
              <a:rPr lang="de-CH" dirty="0"/>
              <a:t> </a:t>
            </a:r>
            <a:r>
              <a:rPr lang="de-CH" dirty="0" err="1"/>
              <a:t>of</a:t>
            </a:r>
            <a:r>
              <a:rPr lang="de-CH" dirty="0"/>
              <a:t> </a:t>
            </a:r>
            <a:r>
              <a:rPr lang="de-CH" dirty="0" err="1"/>
              <a:t>insufficient</a:t>
            </a:r>
            <a:r>
              <a:rPr lang="de-CH" dirty="0"/>
              <a:t> </a:t>
            </a:r>
            <a:r>
              <a:rPr lang="de-CH" dirty="0" err="1"/>
              <a:t>knowledge</a:t>
            </a:r>
            <a:r>
              <a:rPr lang="de-CH" dirty="0"/>
              <a:t> </a:t>
            </a:r>
            <a:r>
              <a:rPr lang="de-CH" dirty="0" err="1"/>
              <a:t>or</a:t>
            </a:r>
            <a:r>
              <a:rPr lang="de-CH" dirty="0"/>
              <a:t> </a:t>
            </a:r>
            <a:r>
              <a:rPr lang="de-CH" dirty="0" err="1"/>
              <a:t>of</a:t>
            </a:r>
            <a:r>
              <a:rPr lang="de-CH" dirty="0"/>
              <a:t> </a:t>
            </a:r>
            <a:r>
              <a:rPr lang="de-CH" dirty="0" err="1"/>
              <a:t>inattention</a:t>
            </a:r>
            <a:r>
              <a:rPr lang="de-CH" dirty="0"/>
              <a:t> </a:t>
            </a:r>
            <a:r>
              <a:rPr lang="de-CH" dirty="0" err="1"/>
              <a:t>which</a:t>
            </a:r>
            <a:r>
              <a:rPr lang="de-CH" dirty="0"/>
              <a:t> </a:t>
            </a:r>
            <a:r>
              <a:rPr lang="de-CH" dirty="0" err="1"/>
              <a:t>might</a:t>
            </a:r>
            <a:r>
              <a:rPr lang="de-CH" dirty="0"/>
              <a:t> </a:t>
            </a:r>
            <a:r>
              <a:rPr lang="de-CH" dirty="0" err="1"/>
              <a:t>have</a:t>
            </a:r>
            <a:r>
              <a:rPr lang="de-CH" dirty="0"/>
              <a:t> </a:t>
            </a:r>
            <a:r>
              <a:rPr lang="de-CH" dirty="0" err="1"/>
              <a:t>been</a:t>
            </a:r>
            <a:r>
              <a:rPr lang="de-CH" dirty="0"/>
              <a:t> </a:t>
            </a:r>
            <a:r>
              <a:rPr lang="de-CH" dirty="0" err="1"/>
              <a:t>avoided</a:t>
            </a:r>
            <a:r>
              <a:rPr lang="de-CH" dirty="0"/>
              <a:t>. On </a:t>
            </a:r>
            <a:r>
              <a:rPr lang="de-CH" dirty="0" err="1"/>
              <a:t>the</a:t>
            </a:r>
            <a:r>
              <a:rPr lang="de-CH" dirty="0"/>
              <a:t> </a:t>
            </a:r>
            <a:r>
              <a:rPr lang="de-CH" dirty="0" err="1"/>
              <a:t>contrary</a:t>
            </a:r>
            <a:r>
              <a:rPr lang="de-CH" dirty="0"/>
              <a:t>, </a:t>
            </a:r>
            <a:r>
              <a:rPr lang="de-CH" dirty="0" err="1"/>
              <a:t>we</a:t>
            </a:r>
            <a:r>
              <a:rPr lang="de-CH" dirty="0"/>
              <a:t> </a:t>
            </a:r>
            <a:r>
              <a:rPr lang="de-CH" dirty="0" err="1"/>
              <a:t>see</a:t>
            </a:r>
            <a:r>
              <a:rPr lang="de-CH" dirty="0"/>
              <a:t> </a:t>
            </a:r>
            <a:r>
              <a:rPr lang="de-CH" dirty="0" err="1"/>
              <a:t>that</a:t>
            </a:r>
            <a:r>
              <a:rPr lang="de-CH" dirty="0"/>
              <a:t> </a:t>
            </a:r>
            <a:r>
              <a:rPr lang="de-CH" dirty="0" err="1"/>
              <a:t>they</a:t>
            </a:r>
            <a:r>
              <a:rPr lang="de-CH" dirty="0"/>
              <a:t> </a:t>
            </a:r>
            <a:r>
              <a:rPr lang="de-CH" dirty="0" err="1"/>
              <a:t>are</a:t>
            </a:r>
            <a:r>
              <a:rPr lang="de-CH" dirty="0"/>
              <a:t> </a:t>
            </a:r>
            <a:r>
              <a:rPr lang="de-CH" dirty="0" err="1"/>
              <a:t>necessary</a:t>
            </a:r>
            <a:r>
              <a:rPr lang="de-CH" dirty="0"/>
              <a:t> </a:t>
            </a:r>
            <a:r>
              <a:rPr lang="de-CH" dirty="0" err="1"/>
              <a:t>for</a:t>
            </a:r>
            <a:r>
              <a:rPr lang="de-CH" dirty="0"/>
              <a:t> </a:t>
            </a:r>
            <a:r>
              <a:rPr lang="de-CH" dirty="0" err="1"/>
              <a:t>progress</a:t>
            </a:r>
            <a:r>
              <a:rPr lang="de-CH" dirty="0"/>
              <a:t>.</a:t>
            </a:r>
            <a:r>
              <a:rPr lang="en-US" dirty="0"/>
              <a:t>” </a:t>
            </a:r>
            <a:r>
              <a:rPr lang="en-US" i="1" dirty="0"/>
              <a:t>AM</a:t>
            </a:r>
            <a:r>
              <a:rPr lang="en-US" dirty="0"/>
              <a:t>, Introduction</a:t>
            </a:r>
          </a:p>
        </p:txBody>
      </p:sp>
    </p:spTree>
    <p:extLst>
      <p:ext uri="{BB962C8B-B14F-4D97-AF65-F5344CB8AC3E}">
        <p14:creationId xmlns:p14="http://schemas.microsoft.com/office/powerpoint/2010/main" val="3331384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6606774" y="3255573"/>
            <a:ext cx="1915178" cy="646331"/>
          </a:xfrm>
          <a:prstGeom prst="rect">
            <a:avLst/>
          </a:prstGeom>
        </p:spPr>
        <p:txBody>
          <a:bodyPr wrap="square">
            <a:spAutoFit/>
          </a:bodyPr>
          <a:lstStyle/>
          <a:p>
            <a:pPr algn="ctr"/>
            <a:r>
              <a:rPr lang="en-US" dirty="0"/>
              <a:t>Milton Friedman</a:t>
            </a:r>
          </a:p>
          <a:p>
            <a:pPr algn="ctr"/>
            <a:r>
              <a:rPr lang="en-US" dirty="0"/>
              <a:t>1912–2006</a:t>
            </a:r>
          </a:p>
        </p:txBody>
      </p:sp>
      <p:sp>
        <p:nvSpPr>
          <p:cNvPr id="7" name="Textfeld 6">
            <a:extLst>
              <a:ext uri="{FF2B5EF4-FFF2-40B4-BE49-F238E27FC236}">
                <a16:creationId xmlns:a16="http://schemas.microsoft.com/office/drawing/2014/main" id="{C1466CBB-40F2-A541-A6B4-148FA2CF0E27}"/>
              </a:ext>
            </a:extLst>
          </p:cNvPr>
          <p:cNvSpPr txBox="1"/>
          <p:nvPr/>
        </p:nvSpPr>
        <p:spPr>
          <a:xfrm>
            <a:off x="625794" y="527336"/>
            <a:ext cx="5473126" cy="2554545"/>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a:lnSpc>
                <a:spcPct val="100000"/>
              </a:lnSpc>
            </a:pPr>
            <a:r>
              <a:rPr lang="en-US" sz="2000" dirty="0"/>
              <a:t>Nobel prize 1976</a:t>
            </a:r>
          </a:p>
          <a:p>
            <a:pPr>
              <a:lnSpc>
                <a:spcPct val="100000"/>
              </a:lnSpc>
            </a:pPr>
            <a:r>
              <a:rPr lang="en-US" sz="2000" dirty="0"/>
              <a:t>Among the most influential economists of the 20</a:t>
            </a:r>
            <a:r>
              <a:rPr lang="en-US" sz="2000" baseline="30000" dirty="0"/>
              <a:t>th</a:t>
            </a:r>
            <a:r>
              <a:rPr lang="en-US" sz="2000" dirty="0"/>
              <a:t> century.</a:t>
            </a:r>
          </a:p>
          <a:p>
            <a:pPr>
              <a:lnSpc>
                <a:spcPct val="100000"/>
              </a:lnSpc>
            </a:pPr>
            <a:r>
              <a:rPr lang="en-US" sz="2000" dirty="0"/>
              <a:t>Chicago school (student of Frank Knight)</a:t>
            </a:r>
          </a:p>
          <a:p>
            <a:pPr>
              <a:lnSpc>
                <a:spcPct val="100000"/>
              </a:lnSpc>
            </a:pPr>
            <a:r>
              <a:rPr lang="en-US" sz="2000" dirty="0"/>
              <a:t>Critic of Keynesianism </a:t>
            </a:r>
          </a:p>
          <a:p>
            <a:pPr>
              <a:lnSpc>
                <a:spcPct val="100000"/>
              </a:lnSpc>
            </a:pPr>
            <a:r>
              <a:rPr lang="en-US" sz="2000" dirty="0"/>
              <a:t>Defender of free market economy</a:t>
            </a:r>
          </a:p>
          <a:p>
            <a:pPr>
              <a:lnSpc>
                <a:spcPct val="100000"/>
              </a:lnSpc>
            </a:pPr>
            <a:r>
              <a:rPr lang="en-US" sz="2000" i="1" dirty="0"/>
              <a:t>Capitalism and Freedom </a:t>
            </a:r>
            <a:r>
              <a:rPr lang="en-US" sz="2000" dirty="0"/>
              <a:t>(1962)</a:t>
            </a:r>
          </a:p>
          <a:p>
            <a:pPr>
              <a:lnSpc>
                <a:spcPct val="100000"/>
              </a:lnSpc>
            </a:pPr>
            <a:r>
              <a:rPr lang="en-US" sz="2000" dirty="0"/>
              <a:t>Advisor to Nixon, Reagan, Thatcher</a:t>
            </a:r>
          </a:p>
        </p:txBody>
      </p:sp>
      <p:pic>
        <p:nvPicPr>
          <p:cNvPr id="1027" name="Picture 3" descr="https://upload.wikimedia.org/wikipedia/en/3/39/Capitalism_and_Freedom.jpg">
            <a:extLst>
              <a:ext uri="{FF2B5EF4-FFF2-40B4-BE49-F238E27FC236}">
                <a16:creationId xmlns:a16="http://schemas.microsoft.com/office/drawing/2014/main" id="{B75BDE27-8CDB-D845-BD42-3BD296D2D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774" y="353645"/>
            <a:ext cx="1944669" cy="2901928"/>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608FFF2D-5EF3-9240-93F3-781009956793}"/>
              </a:ext>
            </a:extLst>
          </p:cNvPr>
          <p:cNvSpPr/>
          <p:nvPr/>
        </p:nvSpPr>
        <p:spPr>
          <a:xfrm>
            <a:off x="299820" y="4058460"/>
            <a:ext cx="8342376" cy="2554545"/>
          </a:xfrm>
          <a:prstGeom prst="rect">
            <a:avLst/>
          </a:prstGeom>
        </p:spPr>
        <p:txBody>
          <a:bodyPr wrap="square">
            <a:spAutoFit/>
          </a:bodyPr>
          <a:lstStyle/>
          <a:p>
            <a:r>
              <a:rPr lang="en-US" sz="2000" b="1" dirty="0"/>
              <a:t>Exemplary criticism of F.’s free market, laissez-faire orthodoxy:</a:t>
            </a:r>
          </a:p>
          <a:p>
            <a:r>
              <a:rPr lang="en-US" sz="2000" dirty="0"/>
              <a:t>“But he slipped all too easily into claiming both that markets always work and that only markets work. It's extremely hard to find cases in which Friedman acknowledged the possibility that markets could go wrong, or that government intervention could serve a useful purpose.”</a:t>
            </a:r>
          </a:p>
          <a:p>
            <a:endParaRPr lang="en-US" sz="2000" dirty="0"/>
          </a:p>
          <a:p>
            <a:pPr algn="r"/>
            <a:r>
              <a:rPr lang="en-US" sz="2000" dirty="0"/>
              <a:t>Paul Krugman, Who Was Milton Friedman?</a:t>
            </a:r>
            <a:br>
              <a:rPr lang="en-US" sz="2000" dirty="0"/>
            </a:br>
            <a:r>
              <a:rPr lang="en-US" sz="2000" i="1" dirty="0"/>
              <a:t>The New York Review of Books</a:t>
            </a:r>
            <a:r>
              <a:rPr lang="en-US" sz="2000" dirty="0"/>
              <a:t>, 2007.</a:t>
            </a:r>
          </a:p>
        </p:txBody>
      </p:sp>
    </p:spTree>
    <p:extLst>
      <p:ext uri="{BB962C8B-B14F-4D97-AF65-F5344CB8AC3E}">
        <p14:creationId xmlns:p14="http://schemas.microsoft.com/office/powerpoint/2010/main" val="51520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203895" y="204273"/>
            <a:ext cx="9684240" cy="584775"/>
          </a:xfrm>
          <a:prstGeom prst="rect">
            <a:avLst/>
          </a:prstGeom>
          <a:noFill/>
        </p:spPr>
        <p:txBody>
          <a:bodyPr wrap="square" rtlCol="0">
            <a:spAutoFit/>
          </a:bodyPr>
          <a:lstStyle/>
          <a:p>
            <a:pPr algn="ctr"/>
            <a:r>
              <a:rPr lang="en-US" sz="3200" b="1" dirty="0"/>
              <a:t>Auguste Comte’s “</a:t>
            </a:r>
            <a:r>
              <a:rPr lang="en-US" sz="3200" b="1" dirty="0" err="1"/>
              <a:t>philosophie</a:t>
            </a:r>
            <a:r>
              <a:rPr lang="en-US" sz="3200" b="1" dirty="0"/>
              <a:t> positive”</a:t>
            </a:r>
            <a:endParaRPr lang="en-US" sz="3200" b="1" i="1" dirty="0"/>
          </a:p>
        </p:txBody>
      </p:sp>
      <p:sp>
        <p:nvSpPr>
          <p:cNvPr id="3" name="Textfeld 2">
            <a:extLst>
              <a:ext uri="{FF2B5EF4-FFF2-40B4-BE49-F238E27FC236}">
                <a16:creationId xmlns:a16="http://schemas.microsoft.com/office/drawing/2014/main" id="{00D0B7BA-32A2-3940-9F8D-99FA09F883AD}"/>
              </a:ext>
            </a:extLst>
          </p:cNvPr>
          <p:cNvSpPr txBox="1"/>
          <p:nvPr/>
        </p:nvSpPr>
        <p:spPr>
          <a:xfrm>
            <a:off x="3222594" y="1732687"/>
            <a:ext cx="5619565" cy="2616101"/>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a:lnSpc>
                <a:spcPct val="100000"/>
              </a:lnSpc>
              <a:spcAft>
                <a:spcPts val="600"/>
              </a:spcAft>
            </a:pPr>
            <a:r>
              <a:rPr lang="en-GB" dirty="0"/>
              <a:t>French mathematician and philosopher </a:t>
            </a:r>
          </a:p>
          <a:p>
            <a:pPr>
              <a:lnSpc>
                <a:spcPct val="100000"/>
              </a:lnSpc>
              <a:spcAft>
                <a:spcPts val="600"/>
              </a:spcAft>
            </a:pPr>
            <a:r>
              <a:rPr lang="en-GB" dirty="0"/>
              <a:t>Founder (among others) of empirical sociology</a:t>
            </a:r>
          </a:p>
          <a:p>
            <a:pPr>
              <a:lnSpc>
                <a:spcPct val="100000"/>
              </a:lnSpc>
              <a:spcAft>
                <a:spcPts val="600"/>
              </a:spcAft>
            </a:pPr>
            <a:r>
              <a:rPr lang="en-GB" dirty="0"/>
              <a:t>Founder of positivism</a:t>
            </a:r>
          </a:p>
          <a:p>
            <a:pPr>
              <a:lnSpc>
                <a:spcPct val="100000"/>
              </a:lnSpc>
              <a:spcAft>
                <a:spcPts val="600"/>
              </a:spcAft>
            </a:pPr>
            <a:r>
              <a:rPr lang="en-GB" i="1" dirty="0" err="1"/>
              <a:t>Cours</a:t>
            </a:r>
            <a:r>
              <a:rPr lang="en-GB" i="1" dirty="0"/>
              <a:t> de </a:t>
            </a:r>
            <a:r>
              <a:rPr lang="en-GB" i="1" dirty="0" err="1"/>
              <a:t>philosophie</a:t>
            </a:r>
            <a:r>
              <a:rPr lang="en-GB" i="1" dirty="0"/>
              <a:t> positive </a:t>
            </a:r>
            <a:r>
              <a:rPr lang="en-GB" dirty="0"/>
              <a:t>1830-1842</a:t>
            </a:r>
          </a:p>
          <a:p>
            <a:pPr>
              <a:lnSpc>
                <a:spcPct val="100000"/>
              </a:lnSpc>
              <a:spcAft>
                <a:spcPts val="600"/>
              </a:spcAft>
            </a:pPr>
            <a:r>
              <a:rPr lang="en-GB" dirty="0"/>
              <a:t>Precursor of 20</a:t>
            </a:r>
            <a:r>
              <a:rPr lang="en-GB" baseline="30000" dirty="0"/>
              <a:t>th</a:t>
            </a:r>
            <a:r>
              <a:rPr lang="en-GB" dirty="0"/>
              <a:t> century neo-positivism</a:t>
            </a:r>
          </a:p>
        </p:txBody>
      </p:sp>
      <p:pic>
        <p:nvPicPr>
          <p:cNvPr id="1026" name="Picture 2" descr="https://upload.wikimedia.org/wikipedia/commons/thumb/b/b3/Auguste_Comte.jpg/220px-Auguste_Comte.jpg">
            <a:hlinkClick r:id="rId3"/>
            <a:extLst>
              <a:ext uri="{FF2B5EF4-FFF2-40B4-BE49-F238E27FC236}">
                <a16:creationId xmlns:a16="http://schemas.microsoft.com/office/drawing/2014/main" id="{9476A5C2-139D-BC4E-A9CF-1955EE90C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57" y="1078340"/>
            <a:ext cx="2533342" cy="3661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9CC7F4F4-488F-1148-A0B4-5643FF765581}"/>
              </a:ext>
            </a:extLst>
          </p:cNvPr>
          <p:cNvSpPr txBox="1"/>
          <p:nvPr/>
        </p:nvSpPr>
        <p:spPr>
          <a:xfrm>
            <a:off x="827484" y="4740171"/>
            <a:ext cx="1617687" cy="646331"/>
          </a:xfrm>
          <a:prstGeom prst="rect">
            <a:avLst/>
          </a:prstGeom>
          <a:noFill/>
        </p:spPr>
        <p:txBody>
          <a:bodyPr wrap="none" rtlCol="0">
            <a:spAutoFit/>
          </a:bodyPr>
          <a:lstStyle/>
          <a:p>
            <a:pPr algn="ctr"/>
            <a:r>
              <a:rPr lang="de-DE" dirty="0"/>
              <a:t>Auguste Comte</a:t>
            </a:r>
          </a:p>
          <a:p>
            <a:pPr algn="ctr"/>
            <a:r>
              <a:rPr lang="de-DE" dirty="0"/>
              <a:t>(1798-1857)</a:t>
            </a:r>
          </a:p>
        </p:txBody>
      </p:sp>
      <p:sp>
        <p:nvSpPr>
          <p:cNvPr id="6" name="Textfeld 5">
            <a:extLst>
              <a:ext uri="{FF2B5EF4-FFF2-40B4-BE49-F238E27FC236}">
                <a16:creationId xmlns:a16="http://schemas.microsoft.com/office/drawing/2014/main" id="{06028E2B-2C51-E942-B4C3-E91C8169E285}"/>
              </a:ext>
            </a:extLst>
          </p:cNvPr>
          <p:cNvSpPr txBox="1"/>
          <p:nvPr/>
        </p:nvSpPr>
        <p:spPr>
          <a:xfrm>
            <a:off x="2902999" y="1526423"/>
            <a:ext cx="5619565" cy="3724096"/>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marL="0" indent="0">
              <a:lnSpc>
                <a:spcPct val="100000"/>
              </a:lnSpc>
              <a:spcAft>
                <a:spcPts val="600"/>
              </a:spcAft>
              <a:buNone/>
            </a:pPr>
            <a:r>
              <a:rPr lang="en-GB" b="1" i="1" dirty="0" err="1"/>
              <a:t>Cours</a:t>
            </a:r>
            <a:r>
              <a:rPr lang="en-GB" b="1" i="1" dirty="0"/>
              <a:t> de </a:t>
            </a:r>
            <a:r>
              <a:rPr lang="en-GB" b="1" i="1" dirty="0" err="1"/>
              <a:t>philosophie</a:t>
            </a:r>
            <a:r>
              <a:rPr lang="en-GB" b="1" i="1" dirty="0"/>
              <a:t> positive </a:t>
            </a:r>
            <a:r>
              <a:rPr lang="en-GB" b="1" dirty="0"/>
              <a:t>1830-1842</a:t>
            </a:r>
          </a:p>
          <a:p>
            <a:pPr>
              <a:lnSpc>
                <a:spcPct val="100000"/>
              </a:lnSpc>
              <a:spcAft>
                <a:spcPts val="600"/>
              </a:spcAft>
            </a:pPr>
            <a:endParaRPr lang="en-GB" dirty="0"/>
          </a:p>
          <a:p>
            <a:pPr>
              <a:lnSpc>
                <a:spcPct val="100000"/>
              </a:lnSpc>
              <a:spcAft>
                <a:spcPts val="600"/>
              </a:spcAft>
            </a:pPr>
            <a:r>
              <a:rPr lang="en-GB" dirty="0"/>
              <a:t>Anti-metaphysical, anti-theological</a:t>
            </a:r>
          </a:p>
          <a:p>
            <a:pPr>
              <a:lnSpc>
                <a:spcPct val="100000"/>
              </a:lnSpc>
              <a:spcAft>
                <a:spcPts val="600"/>
              </a:spcAft>
            </a:pPr>
            <a:r>
              <a:rPr lang="en-GB" dirty="0"/>
              <a:t>Three stages of social evolution</a:t>
            </a:r>
            <a:br>
              <a:rPr lang="en-GB" dirty="0"/>
            </a:br>
            <a:r>
              <a:rPr lang="en-GB" dirty="0"/>
              <a:t>1) Theological stage</a:t>
            </a:r>
            <a:br>
              <a:rPr lang="en-GB" dirty="0"/>
            </a:br>
            <a:r>
              <a:rPr lang="en-GB" dirty="0"/>
              <a:t>2) Metaphysical stage</a:t>
            </a:r>
            <a:br>
              <a:rPr lang="en-GB" dirty="0"/>
            </a:br>
            <a:r>
              <a:rPr lang="en-GB" dirty="0"/>
              <a:t>3) Positive stage</a:t>
            </a:r>
          </a:p>
          <a:p>
            <a:pPr>
              <a:lnSpc>
                <a:spcPct val="100000"/>
              </a:lnSpc>
              <a:spcAft>
                <a:spcPts val="600"/>
              </a:spcAft>
            </a:pPr>
            <a:r>
              <a:rPr lang="en-GB" dirty="0"/>
              <a:t>Positive science: observation-based, rational, empirical, statistical</a:t>
            </a:r>
          </a:p>
        </p:txBody>
      </p:sp>
    </p:spTree>
    <p:extLst>
      <p:ext uri="{BB962C8B-B14F-4D97-AF65-F5344CB8AC3E}">
        <p14:creationId xmlns:p14="http://schemas.microsoft.com/office/powerpoint/2010/main" val="17369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9" presetClass="exit" presetSubtype="0" fill="hold" grpId="0" nodeType="withEffect">
                                  <p:stCondLst>
                                    <p:cond delay="0"/>
                                  </p:stCondLst>
                                  <p:childTnLst>
                                    <p:animEffect transition="out" filter="dissolv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203895" y="204273"/>
            <a:ext cx="9684240" cy="584775"/>
          </a:xfrm>
          <a:prstGeom prst="rect">
            <a:avLst/>
          </a:prstGeom>
          <a:noFill/>
        </p:spPr>
        <p:txBody>
          <a:bodyPr wrap="square" rtlCol="0">
            <a:spAutoFit/>
          </a:bodyPr>
          <a:lstStyle/>
          <a:p>
            <a:pPr algn="ctr"/>
            <a:r>
              <a:rPr lang="en-US" sz="3200" b="1" dirty="0"/>
              <a:t>Galileo’s law of free fall</a:t>
            </a:r>
            <a:endParaRPr lang="en-US" sz="3200" b="1" i="1" dirty="0"/>
          </a:p>
        </p:txBody>
      </p:sp>
      <p:sp>
        <p:nvSpPr>
          <p:cNvPr id="3" name="Textfeld 2">
            <a:extLst>
              <a:ext uri="{FF2B5EF4-FFF2-40B4-BE49-F238E27FC236}">
                <a16:creationId xmlns:a16="http://schemas.microsoft.com/office/drawing/2014/main" id="{00D0B7BA-32A2-3940-9F8D-99FA09F883AD}"/>
              </a:ext>
            </a:extLst>
          </p:cNvPr>
          <p:cNvSpPr txBox="1"/>
          <p:nvPr/>
        </p:nvSpPr>
        <p:spPr>
          <a:xfrm>
            <a:off x="3947341" y="888980"/>
            <a:ext cx="1274139" cy="461665"/>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pPr marL="0" indent="0">
              <a:lnSpc>
                <a:spcPct val="100000"/>
              </a:lnSpc>
              <a:spcAft>
                <a:spcPts val="600"/>
              </a:spcAft>
              <a:buNone/>
            </a:pPr>
            <a:r>
              <a:rPr lang="en-GB" dirty="0"/>
              <a:t>s=1/2gt</a:t>
            </a:r>
            <a:r>
              <a:rPr lang="en-GB" baseline="30000" dirty="0"/>
              <a:t>2</a:t>
            </a:r>
          </a:p>
        </p:txBody>
      </p:sp>
      <p:pic>
        <p:nvPicPr>
          <p:cNvPr id="7" name="Grafik 6">
            <a:extLst>
              <a:ext uri="{FF2B5EF4-FFF2-40B4-BE49-F238E27FC236}">
                <a16:creationId xmlns:a16="http://schemas.microsoft.com/office/drawing/2014/main" id="{6F2E8C50-3E89-8246-8EDE-20A24980E309}"/>
              </a:ext>
            </a:extLst>
          </p:cNvPr>
          <p:cNvPicPr>
            <a:picLocks noChangeAspect="1"/>
          </p:cNvPicPr>
          <p:nvPr/>
        </p:nvPicPr>
        <p:blipFill>
          <a:blip r:embed="rId3"/>
          <a:stretch>
            <a:fillRect/>
          </a:stretch>
        </p:blipFill>
        <p:spPr>
          <a:xfrm>
            <a:off x="1887992" y="1450577"/>
            <a:ext cx="5590494" cy="5169876"/>
          </a:xfrm>
          <a:prstGeom prst="rect">
            <a:avLst/>
          </a:prstGeom>
        </p:spPr>
      </p:pic>
    </p:spTree>
    <p:extLst>
      <p:ext uri="{BB962C8B-B14F-4D97-AF65-F5344CB8AC3E}">
        <p14:creationId xmlns:p14="http://schemas.microsoft.com/office/powerpoint/2010/main" val="10156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screen">
            <a:extLst>
              <a:ext uri="{28A0092B-C50C-407E-A947-70E740481C1C}">
                <a14:useLocalDpi xmlns:a14="http://schemas.microsoft.com/office/drawing/2010/main"/>
              </a:ext>
            </a:extLst>
          </a:blip>
          <a:srcRect l="-83797" r="-83797"/>
          <a:stretch>
            <a:fillRect/>
          </a:stretch>
        </p:blipFill>
        <p:spPr>
          <a:xfrm>
            <a:off x="-1069713" y="1032073"/>
            <a:ext cx="4322963" cy="2377463"/>
          </a:xfrm>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835" y="4229793"/>
            <a:ext cx="1751439" cy="2124387"/>
          </a:xfrm>
          <a:prstGeom prst="rect">
            <a:avLst/>
          </a:prstGeom>
        </p:spPr>
      </p:pic>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0301" y="1088479"/>
            <a:ext cx="1932916" cy="2914534"/>
          </a:xfrm>
          <a:prstGeom prst="rect">
            <a:avLst/>
          </a:prstGeom>
        </p:spPr>
      </p:pic>
      <p:sp>
        <p:nvSpPr>
          <p:cNvPr id="2" name="Rectangle 1"/>
          <p:cNvSpPr/>
          <p:nvPr/>
        </p:nvSpPr>
        <p:spPr>
          <a:xfrm>
            <a:off x="4061925" y="1032073"/>
            <a:ext cx="4856489" cy="5941879"/>
          </a:xfrm>
          <a:prstGeom prst="rect">
            <a:avLst/>
          </a:prstGeom>
        </p:spPr>
        <p:txBody>
          <a:bodyPr wrap="square">
            <a:spAutoFit/>
          </a:bodyPr>
          <a:lstStyle/>
          <a:p>
            <a:pPr algn="just"/>
            <a:r>
              <a:rPr lang="en-US" sz="1600" i="1" dirty="0"/>
              <a:t>To the Reader Concerning the Hypotheses of this Work </a:t>
            </a:r>
          </a:p>
          <a:p>
            <a:pPr algn="just"/>
            <a:r>
              <a:rPr lang="en-US" sz="1600" dirty="0"/>
              <a:t>There have already been widespread reports about the novel hypotheses of this work, which declares that the earth moves whereas the sun is at rest in the center of the universe. Hence certain scholars, I have no doubt, are deeply offended and believe that the liberal arts, which were established long ago on a sound basis, should not be thrown into confusion. But if these men are willing to examine the matter closely, they will find that the author of this work has done nothing blameworthy. </a:t>
            </a:r>
            <a:r>
              <a:rPr lang="en-US" sz="1600" b="1" dirty="0"/>
              <a:t>For it is the duty of an astronomer to compose the history of the celestial motions through careful and expert study. Then he must conceive and devise the causes of these motions or hypotheses about them. Since he cannot in any way attain to the true causes, he will adopt whatever suppositions enable the motions to be computed correctly from the principles of geometry for the future as well as for the past.</a:t>
            </a:r>
            <a:r>
              <a:rPr lang="en-US" sz="1600" dirty="0"/>
              <a:t> The present author has performed both these duties excellently. </a:t>
            </a:r>
            <a:r>
              <a:rPr lang="en-US" sz="1600" b="1" dirty="0"/>
              <a:t>For these hypotheses need not be true nor even probable. On the contrary, if they provide a calculus consistent with the observations, that alone is enough.</a:t>
            </a:r>
          </a:p>
        </p:txBody>
      </p:sp>
      <p:sp>
        <p:nvSpPr>
          <p:cNvPr id="3" name="TextBox 2"/>
          <p:cNvSpPr txBox="1"/>
          <p:nvPr/>
        </p:nvSpPr>
        <p:spPr>
          <a:xfrm>
            <a:off x="1590857" y="436303"/>
            <a:ext cx="6905444" cy="400110"/>
          </a:xfrm>
          <a:prstGeom prst="rect">
            <a:avLst/>
          </a:prstGeom>
          <a:noFill/>
        </p:spPr>
        <p:txBody>
          <a:bodyPr wrap="square" rtlCol="0">
            <a:spAutoFit/>
          </a:bodyPr>
          <a:lstStyle/>
          <a:p>
            <a:pPr algn="ctr"/>
            <a:r>
              <a:rPr lang="en-US" sz="2000" b="1" dirty="0"/>
              <a:t>Copernicus’ </a:t>
            </a:r>
            <a:r>
              <a:rPr lang="en-US" sz="2000" b="1" i="1" dirty="0"/>
              <a:t>De </a:t>
            </a:r>
            <a:r>
              <a:rPr lang="en-US" sz="2000" b="1" i="1" dirty="0" err="1"/>
              <a:t>revolutionibus</a:t>
            </a:r>
            <a:r>
              <a:rPr lang="en-US" sz="2000" b="1" i="1" dirty="0"/>
              <a:t> </a:t>
            </a:r>
            <a:r>
              <a:rPr lang="en-US" sz="2000" b="1" i="1" dirty="0" err="1"/>
              <a:t>orbium</a:t>
            </a:r>
            <a:r>
              <a:rPr lang="en-US" sz="2000" b="1" i="1" dirty="0"/>
              <a:t> </a:t>
            </a:r>
            <a:r>
              <a:rPr lang="en-US" sz="2000" b="1" i="1" dirty="0" err="1"/>
              <a:t>coelestium</a:t>
            </a:r>
            <a:r>
              <a:rPr lang="en-US" sz="2000" b="1" i="1" dirty="0"/>
              <a:t> </a:t>
            </a:r>
            <a:r>
              <a:rPr lang="en-US" sz="2000" b="1" dirty="0"/>
              <a:t>(1543)</a:t>
            </a:r>
          </a:p>
        </p:txBody>
      </p:sp>
      <p:sp>
        <p:nvSpPr>
          <p:cNvPr id="7" name="Textfeld 6"/>
          <p:cNvSpPr txBox="1"/>
          <p:nvPr/>
        </p:nvSpPr>
        <p:spPr>
          <a:xfrm>
            <a:off x="467044" y="3444101"/>
            <a:ext cx="1123813" cy="523220"/>
          </a:xfrm>
          <a:prstGeom prst="rect">
            <a:avLst/>
          </a:prstGeom>
          <a:noFill/>
        </p:spPr>
        <p:txBody>
          <a:bodyPr wrap="none" rtlCol="0">
            <a:spAutoFit/>
          </a:bodyPr>
          <a:lstStyle/>
          <a:p>
            <a:pPr algn="ctr"/>
            <a:r>
              <a:rPr lang="de-DE" sz="1400" dirty="0"/>
              <a:t>Copernicus</a:t>
            </a:r>
          </a:p>
          <a:p>
            <a:pPr algn="ctr"/>
            <a:r>
              <a:rPr lang="en-US" sz="1400" dirty="0"/>
              <a:t>1473 – 1543</a:t>
            </a:r>
            <a:endParaRPr lang="de-DE" sz="1400" dirty="0"/>
          </a:p>
        </p:txBody>
      </p:sp>
      <p:sp>
        <p:nvSpPr>
          <p:cNvPr id="8" name="Rechteck 7"/>
          <p:cNvSpPr/>
          <p:nvPr/>
        </p:nvSpPr>
        <p:spPr>
          <a:xfrm>
            <a:off x="1091626" y="6334780"/>
            <a:ext cx="1482798" cy="523220"/>
          </a:xfrm>
          <a:prstGeom prst="rect">
            <a:avLst/>
          </a:prstGeom>
          <a:noFill/>
        </p:spPr>
        <p:txBody>
          <a:bodyPr wrap="none" rtlCol="0">
            <a:spAutoFit/>
          </a:bodyPr>
          <a:lstStyle/>
          <a:p>
            <a:pPr algn="ctr"/>
            <a:r>
              <a:rPr lang="de-DE" sz="1400" dirty="0"/>
              <a:t>Andreas </a:t>
            </a:r>
            <a:r>
              <a:rPr lang="de-DE" sz="1400" dirty="0" err="1"/>
              <a:t>Osiander</a:t>
            </a:r>
            <a:r>
              <a:rPr lang="de-DE" sz="1400" dirty="0"/>
              <a:t> </a:t>
            </a:r>
          </a:p>
          <a:p>
            <a:pPr algn="ctr"/>
            <a:r>
              <a:rPr lang="de-DE" sz="1400" dirty="0"/>
              <a:t>1498 – 1552</a:t>
            </a:r>
          </a:p>
        </p:txBody>
      </p:sp>
      <p:sp>
        <p:nvSpPr>
          <p:cNvPr id="9" name="Rechteck 8"/>
          <p:cNvSpPr/>
          <p:nvPr/>
        </p:nvSpPr>
        <p:spPr>
          <a:xfrm>
            <a:off x="3466348" y="129994"/>
            <a:ext cx="2439903" cy="369332"/>
          </a:xfrm>
          <a:prstGeom prst="rect">
            <a:avLst/>
          </a:prstGeom>
        </p:spPr>
        <p:txBody>
          <a:bodyPr wrap="none">
            <a:spAutoFit/>
          </a:bodyPr>
          <a:lstStyle/>
          <a:p>
            <a:r>
              <a:rPr lang="en-US" b="1" dirty="0" err="1"/>
              <a:t>Osiander’s</a:t>
            </a:r>
            <a:r>
              <a:rPr lang="en-US" b="1" dirty="0"/>
              <a:t> Foreword to </a:t>
            </a:r>
            <a:endParaRPr lang="de-DE" dirty="0"/>
          </a:p>
        </p:txBody>
      </p:sp>
      <p:sp>
        <p:nvSpPr>
          <p:cNvPr id="10" name="Textfeld 9"/>
          <p:cNvSpPr txBox="1"/>
          <p:nvPr/>
        </p:nvSpPr>
        <p:spPr>
          <a:xfrm rot="19627508">
            <a:off x="4746987" y="4238672"/>
            <a:ext cx="3577021" cy="584776"/>
          </a:xfrm>
          <a:prstGeom prst="rect">
            <a:avLst/>
          </a:prstGeom>
          <a:solidFill>
            <a:schemeClr val="bg1"/>
          </a:solidFill>
        </p:spPr>
        <p:txBody>
          <a:bodyPr wrap="none" rtlCol="0">
            <a:spAutoFit/>
          </a:bodyPr>
          <a:lstStyle/>
          <a:p>
            <a:r>
              <a:rPr lang="de-DE" sz="32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Instrumentalism</a:t>
            </a:r>
            <a:endParaRPr lang="de-DE"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466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2422185" y="365630"/>
            <a:ext cx="4504951" cy="584775"/>
          </a:xfrm>
          <a:prstGeom prst="rect">
            <a:avLst/>
          </a:prstGeom>
          <a:noFill/>
        </p:spPr>
        <p:txBody>
          <a:bodyPr wrap="none" rtlCol="0">
            <a:spAutoFit/>
          </a:bodyPr>
          <a:lstStyle/>
          <a:p>
            <a:r>
              <a:rPr lang="en-US" sz="3200" b="1" dirty="0"/>
              <a:t>A Typology of Predictions</a:t>
            </a:r>
          </a:p>
        </p:txBody>
      </p:sp>
      <p:graphicFrame>
        <p:nvGraphicFramePr>
          <p:cNvPr id="5" name="Tabelle 4">
            <a:extLst>
              <a:ext uri="{FF2B5EF4-FFF2-40B4-BE49-F238E27FC236}">
                <a16:creationId xmlns:a16="http://schemas.microsoft.com/office/drawing/2014/main" id="{873802AF-6436-7E42-9B9D-5D7B0F505EDB}"/>
              </a:ext>
            </a:extLst>
          </p:cNvPr>
          <p:cNvGraphicFramePr>
            <a:graphicFrameLocks noGrp="1"/>
          </p:cNvGraphicFramePr>
          <p:nvPr>
            <p:extLst>
              <p:ext uri="{D42A27DB-BD31-4B8C-83A1-F6EECF244321}">
                <p14:modId xmlns:p14="http://schemas.microsoft.com/office/powerpoint/2010/main" val="1411850707"/>
              </p:ext>
            </p:extLst>
          </p:nvPr>
        </p:nvGraphicFramePr>
        <p:xfrm>
          <a:off x="503677" y="1619057"/>
          <a:ext cx="7960659" cy="3162180"/>
        </p:xfrm>
        <a:graphic>
          <a:graphicData uri="http://schemas.openxmlformats.org/drawingml/2006/table">
            <a:tbl>
              <a:tblPr firstRow="1" bandRow="1">
                <a:tableStyleId>{073A0DAA-6AF3-43AB-8588-CEC1D06C72B9}</a:tableStyleId>
              </a:tblPr>
              <a:tblGrid>
                <a:gridCol w="1607311">
                  <a:extLst>
                    <a:ext uri="{9D8B030D-6E8A-4147-A177-3AD203B41FA5}">
                      <a16:colId xmlns:a16="http://schemas.microsoft.com/office/drawing/2014/main" val="2071339605"/>
                    </a:ext>
                  </a:extLst>
                </a:gridCol>
                <a:gridCol w="3377911">
                  <a:extLst>
                    <a:ext uri="{9D8B030D-6E8A-4147-A177-3AD203B41FA5}">
                      <a16:colId xmlns:a16="http://schemas.microsoft.com/office/drawing/2014/main" val="1426927533"/>
                    </a:ext>
                  </a:extLst>
                </a:gridCol>
                <a:gridCol w="2975437">
                  <a:extLst>
                    <a:ext uri="{9D8B030D-6E8A-4147-A177-3AD203B41FA5}">
                      <a16:colId xmlns:a16="http://schemas.microsoft.com/office/drawing/2014/main" val="2324075173"/>
                    </a:ext>
                  </a:extLst>
                </a:gridCol>
              </a:tblGrid>
              <a:tr h="616218">
                <a:tc>
                  <a:txBody>
                    <a:bodyPr/>
                    <a:lstStyle/>
                    <a:p>
                      <a:pPr algn="ctr"/>
                      <a:r>
                        <a:rPr lang="en-US" noProof="0" dirty="0">
                          <a:solidFill>
                            <a:schemeClr val="tx1"/>
                          </a:solidFill>
                        </a:rPr>
                        <a:t>PREDICTIONS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noProof="0" dirty="0">
                          <a:solidFill>
                            <a:schemeClr val="tx1"/>
                          </a:solidFill>
                        </a:rPr>
                        <a:t>Probabilistic*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noProof="0" dirty="0">
                          <a:solidFill>
                            <a:schemeClr val="tx1"/>
                          </a:solidFill>
                        </a:rPr>
                        <a:t>Non-Probabilistic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832346"/>
                  </a:ext>
                </a:extLst>
              </a:tr>
              <a:tr h="1265802">
                <a:tc>
                  <a:txBody>
                    <a:bodyPr/>
                    <a:lstStyle/>
                    <a:p>
                      <a:pPr algn="ctr"/>
                      <a:r>
                        <a:rPr lang="en-US" b="1" noProof="0" dirty="0" err="1">
                          <a:solidFill>
                            <a:schemeClr val="tx1"/>
                          </a:solidFill>
                        </a:rPr>
                        <a:t>spatio</a:t>
                      </a:r>
                      <a:r>
                        <a:rPr lang="en-US" b="1" noProof="0" dirty="0">
                          <a:solidFill>
                            <a:schemeClr val="tx1"/>
                          </a:solidFill>
                        </a:rPr>
                        <a:t>-temporally indexed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latin typeface="+mn-lt"/>
                          <a:ea typeface="+mn-ea"/>
                          <a:cs typeface="+mn-cs"/>
                        </a:rPr>
                        <a:t>(“predictions that, when, where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Local whether predictions</a:t>
                      </a:r>
                    </a:p>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Gambling likelihoods in specific situations</a:t>
                      </a:r>
                    </a:p>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Election forecasts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Astronomical predictions</a:t>
                      </a:r>
                    </a:p>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Ballistics</a:t>
                      </a:r>
                    </a:p>
                    <a:p>
                      <a:pPr marL="285750" indent="-285750" algn="l" defTabSz="457200" rtl="0" eaLnBrk="1" latinLnBrk="0" hangingPunct="1">
                        <a:buFont typeface="Arial" panose="020B0604020202020204" pitchFamily="34" charset="0"/>
                        <a:buChar char="•"/>
                      </a:pPr>
                      <a:endParaRPr lang="en-US" sz="1200"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489979"/>
                  </a:ext>
                </a:extLst>
              </a:tr>
              <a:tr h="12658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noProof="0" dirty="0">
                          <a:solidFill>
                            <a:schemeClr val="tx1"/>
                          </a:solidFill>
                        </a:rPr>
                        <a:t>Not </a:t>
                      </a:r>
                      <a:r>
                        <a:rPr lang="en-US" b="1" noProof="0" dirty="0" err="1">
                          <a:solidFill>
                            <a:schemeClr val="tx1"/>
                          </a:solidFill>
                        </a:rPr>
                        <a:t>spatio</a:t>
                      </a:r>
                      <a:r>
                        <a:rPr lang="en-US" b="1" noProof="0" dirty="0">
                          <a:solidFill>
                            <a:schemeClr val="tx1"/>
                          </a:solidFill>
                        </a:rPr>
                        <a:t>-temporally indexed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noProof="0" dirty="0">
                          <a:solidFill>
                            <a:schemeClr val="tx1"/>
                          </a:solidFill>
                        </a:rPr>
                        <a:t>(“predictions that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Seismological forecasts</a:t>
                      </a:r>
                    </a:p>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Global climate predictions</a:t>
                      </a:r>
                    </a:p>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Gambling likelihoods generally</a:t>
                      </a:r>
                    </a:p>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Risk of disease development in a patient</a:t>
                      </a:r>
                    </a:p>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Social-scientific predictions (e.g. the likelihood of war between China and the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Inductive generalizations (e.g. “The sun will rise tomorrow”)</a:t>
                      </a:r>
                    </a:p>
                    <a:p>
                      <a:pPr marL="285750" indent="-285750" algn="l" defTabSz="4572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Prophecies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76922"/>
                  </a:ext>
                </a:extLst>
              </a:tr>
            </a:tbl>
          </a:graphicData>
        </a:graphic>
      </p:graphicFrame>
      <p:sp>
        <p:nvSpPr>
          <p:cNvPr id="6" name="Rechteck 5">
            <a:extLst>
              <a:ext uri="{FF2B5EF4-FFF2-40B4-BE49-F238E27FC236}">
                <a16:creationId xmlns:a16="http://schemas.microsoft.com/office/drawing/2014/main" id="{C85D0920-89D7-864F-B565-5E5D745FC860}"/>
              </a:ext>
            </a:extLst>
          </p:cNvPr>
          <p:cNvSpPr/>
          <p:nvPr/>
        </p:nvSpPr>
        <p:spPr>
          <a:xfrm>
            <a:off x="1076462" y="5511124"/>
            <a:ext cx="7196393" cy="369332"/>
          </a:xfrm>
          <a:prstGeom prst="rect">
            <a:avLst/>
          </a:prstGeom>
        </p:spPr>
        <p:txBody>
          <a:bodyPr wrap="none">
            <a:spAutoFit/>
          </a:bodyPr>
          <a:lstStyle/>
          <a:p>
            <a:pPr algn="ctr"/>
            <a:r>
              <a:rPr lang="en-US" dirty="0"/>
              <a:t>* Probabilistic predictions can be interpreted subjectively or objectively! </a:t>
            </a:r>
          </a:p>
        </p:txBody>
      </p:sp>
    </p:spTree>
    <p:extLst>
      <p:ext uri="{BB962C8B-B14F-4D97-AF65-F5344CB8AC3E}">
        <p14:creationId xmlns:p14="http://schemas.microsoft.com/office/powerpoint/2010/main" val="711459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3"/>
          <p:cNvSpPr>
            <a:spLocks noChangeArrowheads="1"/>
          </p:cNvSpPr>
          <p:nvPr/>
        </p:nvSpPr>
        <p:spPr bwMode="auto">
          <a:xfrm>
            <a:off x="342090" y="1097604"/>
            <a:ext cx="5334000"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de-DE" dirty="0"/>
              <a:t>„</a:t>
            </a:r>
            <a:r>
              <a:rPr lang="de-DE" dirty="0" err="1"/>
              <a:t>Une</a:t>
            </a:r>
            <a:r>
              <a:rPr lang="de-DE" dirty="0"/>
              <a:t> </a:t>
            </a:r>
            <a:r>
              <a:rPr lang="de-DE" dirty="0" err="1"/>
              <a:t>intelligence</a:t>
            </a:r>
            <a:r>
              <a:rPr lang="de-DE" dirty="0"/>
              <a:t> </a:t>
            </a:r>
            <a:r>
              <a:rPr lang="de-DE" dirty="0" err="1"/>
              <a:t>qui</a:t>
            </a:r>
            <a:r>
              <a:rPr lang="de-DE" dirty="0"/>
              <a:t>, à </a:t>
            </a:r>
            <a:r>
              <a:rPr lang="de-DE" dirty="0" err="1"/>
              <a:t>un</a:t>
            </a:r>
            <a:r>
              <a:rPr lang="de-DE" dirty="0"/>
              <a:t> instant </a:t>
            </a:r>
            <a:r>
              <a:rPr lang="de-DE" dirty="0" err="1"/>
              <a:t>donné</a:t>
            </a:r>
            <a:r>
              <a:rPr lang="de-DE" dirty="0"/>
              <a:t>, </a:t>
            </a:r>
            <a:r>
              <a:rPr lang="de-DE" dirty="0" err="1"/>
              <a:t>connaîtrait</a:t>
            </a:r>
            <a:r>
              <a:rPr lang="de-DE" dirty="0"/>
              <a:t> </a:t>
            </a:r>
            <a:r>
              <a:rPr lang="de-DE" dirty="0" err="1"/>
              <a:t>toutes</a:t>
            </a:r>
            <a:r>
              <a:rPr lang="de-DE" dirty="0"/>
              <a:t> les </a:t>
            </a:r>
            <a:r>
              <a:rPr lang="de-DE" dirty="0" err="1"/>
              <a:t>forces</a:t>
            </a:r>
            <a:r>
              <a:rPr lang="de-DE" dirty="0"/>
              <a:t> </a:t>
            </a:r>
            <a:r>
              <a:rPr lang="de-DE" dirty="0" err="1"/>
              <a:t>dont</a:t>
            </a:r>
            <a:r>
              <a:rPr lang="de-DE" dirty="0"/>
              <a:t> la </a:t>
            </a:r>
            <a:r>
              <a:rPr lang="de-DE" dirty="0" err="1"/>
              <a:t>nature</a:t>
            </a:r>
            <a:r>
              <a:rPr lang="de-DE" dirty="0"/>
              <a:t> </a:t>
            </a:r>
            <a:r>
              <a:rPr lang="de-DE" dirty="0" err="1"/>
              <a:t>est</a:t>
            </a:r>
            <a:r>
              <a:rPr lang="de-DE" dirty="0"/>
              <a:t> </a:t>
            </a:r>
            <a:r>
              <a:rPr lang="de-DE" dirty="0" err="1"/>
              <a:t>animée</a:t>
            </a:r>
            <a:r>
              <a:rPr lang="de-DE" dirty="0"/>
              <a:t> et la </a:t>
            </a:r>
            <a:r>
              <a:rPr lang="de-DE" dirty="0" err="1"/>
              <a:t>situation</a:t>
            </a:r>
            <a:r>
              <a:rPr lang="de-DE" dirty="0"/>
              <a:t> </a:t>
            </a:r>
            <a:r>
              <a:rPr lang="de-DE" dirty="0" err="1"/>
              <a:t>respective</a:t>
            </a:r>
            <a:r>
              <a:rPr lang="de-DE" dirty="0"/>
              <a:t> des </a:t>
            </a:r>
            <a:r>
              <a:rPr lang="de-DE" dirty="0" err="1"/>
              <a:t>êtres</a:t>
            </a:r>
            <a:r>
              <a:rPr lang="de-DE" dirty="0"/>
              <a:t> </a:t>
            </a:r>
            <a:r>
              <a:rPr lang="de-DE" dirty="0" err="1"/>
              <a:t>qui</a:t>
            </a:r>
            <a:r>
              <a:rPr lang="de-DE" dirty="0"/>
              <a:t> la </a:t>
            </a:r>
            <a:r>
              <a:rPr lang="de-DE" dirty="0" err="1"/>
              <a:t>compose</a:t>
            </a:r>
            <a:r>
              <a:rPr lang="de-DE" dirty="0"/>
              <a:t> </a:t>
            </a:r>
            <a:r>
              <a:rPr lang="de-DE" dirty="0" err="1"/>
              <a:t>embrasserait</a:t>
            </a:r>
            <a:r>
              <a:rPr lang="de-DE" dirty="0"/>
              <a:t> </a:t>
            </a:r>
            <a:r>
              <a:rPr lang="de-DE" dirty="0" err="1"/>
              <a:t>dans</a:t>
            </a:r>
            <a:r>
              <a:rPr lang="de-DE" dirty="0"/>
              <a:t> la </a:t>
            </a:r>
            <a:r>
              <a:rPr lang="de-DE" dirty="0" err="1"/>
              <a:t>même</a:t>
            </a:r>
            <a:r>
              <a:rPr lang="de-DE" dirty="0"/>
              <a:t> </a:t>
            </a:r>
            <a:r>
              <a:rPr lang="de-DE" dirty="0" err="1"/>
              <a:t>formule</a:t>
            </a:r>
            <a:r>
              <a:rPr lang="de-DE" dirty="0"/>
              <a:t> les </a:t>
            </a:r>
            <a:r>
              <a:rPr lang="de-DE" dirty="0" err="1"/>
              <a:t>mouvements</a:t>
            </a:r>
            <a:r>
              <a:rPr lang="de-DE" dirty="0"/>
              <a:t> des plus </a:t>
            </a:r>
            <a:r>
              <a:rPr lang="de-DE" dirty="0" err="1"/>
              <a:t>grands</a:t>
            </a:r>
            <a:r>
              <a:rPr lang="de-DE" dirty="0"/>
              <a:t> </a:t>
            </a:r>
            <a:r>
              <a:rPr lang="de-DE" dirty="0" err="1"/>
              <a:t>corps</a:t>
            </a:r>
            <a:r>
              <a:rPr lang="de-DE" dirty="0"/>
              <a:t> de </a:t>
            </a:r>
            <a:r>
              <a:rPr lang="de-DE" dirty="0" err="1"/>
              <a:t>l'univers</a:t>
            </a:r>
            <a:r>
              <a:rPr lang="de-DE" dirty="0"/>
              <a:t> et </a:t>
            </a:r>
            <a:r>
              <a:rPr lang="de-DE" dirty="0" err="1"/>
              <a:t>ceux</a:t>
            </a:r>
            <a:r>
              <a:rPr lang="de-DE" dirty="0"/>
              <a:t> du plus </a:t>
            </a:r>
            <a:r>
              <a:rPr lang="de-DE" dirty="0" err="1"/>
              <a:t>léger</a:t>
            </a:r>
            <a:r>
              <a:rPr lang="de-DE" dirty="0"/>
              <a:t> </a:t>
            </a:r>
            <a:r>
              <a:rPr lang="de-DE" dirty="0" err="1"/>
              <a:t>atome</a:t>
            </a:r>
            <a:r>
              <a:rPr lang="de-DE" dirty="0"/>
              <a:t>; </a:t>
            </a:r>
            <a:r>
              <a:rPr lang="de-DE" dirty="0" err="1"/>
              <a:t>rien</a:t>
            </a:r>
            <a:r>
              <a:rPr lang="de-DE" dirty="0"/>
              <a:t> ne </a:t>
            </a:r>
            <a:r>
              <a:rPr lang="de-DE" dirty="0" err="1"/>
              <a:t>serait</a:t>
            </a:r>
            <a:r>
              <a:rPr lang="de-DE" dirty="0"/>
              <a:t> </a:t>
            </a:r>
            <a:r>
              <a:rPr lang="de-DE" dirty="0" err="1"/>
              <a:t>incertain</a:t>
            </a:r>
            <a:r>
              <a:rPr lang="de-DE" dirty="0"/>
              <a:t> </a:t>
            </a:r>
            <a:r>
              <a:rPr lang="de-DE" dirty="0" err="1"/>
              <a:t>pour</a:t>
            </a:r>
            <a:r>
              <a:rPr lang="de-DE" dirty="0"/>
              <a:t> </a:t>
            </a:r>
            <a:r>
              <a:rPr lang="de-DE" dirty="0" err="1"/>
              <a:t>elle</a:t>
            </a:r>
            <a:r>
              <a:rPr lang="de-DE" dirty="0"/>
              <a:t>, et </a:t>
            </a:r>
            <a:r>
              <a:rPr lang="de-DE" dirty="0" err="1"/>
              <a:t>l'avenir</a:t>
            </a:r>
            <a:r>
              <a:rPr lang="de-DE" dirty="0"/>
              <a:t>, </a:t>
            </a:r>
            <a:r>
              <a:rPr lang="de-DE" dirty="0" err="1"/>
              <a:t>comme</a:t>
            </a:r>
            <a:r>
              <a:rPr lang="de-DE" dirty="0"/>
              <a:t> le passé, </a:t>
            </a:r>
            <a:r>
              <a:rPr lang="de-DE" dirty="0" err="1"/>
              <a:t>serait</a:t>
            </a:r>
            <a:r>
              <a:rPr lang="de-DE" dirty="0"/>
              <a:t> </a:t>
            </a:r>
            <a:r>
              <a:rPr lang="de-DE" dirty="0" err="1"/>
              <a:t>présent</a:t>
            </a:r>
            <a:r>
              <a:rPr lang="de-DE" dirty="0"/>
              <a:t> à </a:t>
            </a:r>
            <a:r>
              <a:rPr lang="de-DE" dirty="0" err="1"/>
              <a:t>ses</a:t>
            </a:r>
            <a:r>
              <a:rPr lang="de-DE" dirty="0"/>
              <a:t> </a:t>
            </a:r>
            <a:r>
              <a:rPr lang="de-DE" dirty="0" err="1"/>
              <a:t>yeux</a:t>
            </a:r>
            <a:r>
              <a:rPr lang="de-DE" dirty="0"/>
              <a:t>.</a:t>
            </a:r>
            <a:r>
              <a:rPr lang="ja-JP" altLang="de-DE" dirty="0"/>
              <a:t>“</a:t>
            </a:r>
            <a:endParaRPr lang="de-DE" dirty="0"/>
          </a:p>
          <a:p>
            <a:endParaRPr lang="de-DE" dirty="0"/>
          </a:p>
          <a:p>
            <a:r>
              <a:rPr lang="de-DE" i="1" dirty="0"/>
              <a:t>Essai </a:t>
            </a:r>
            <a:r>
              <a:rPr lang="de-DE" i="1" dirty="0" err="1"/>
              <a:t>philosophique</a:t>
            </a:r>
            <a:r>
              <a:rPr lang="de-DE" i="1" dirty="0"/>
              <a:t> </a:t>
            </a:r>
            <a:r>
              <a:rPr lang="de-DE" i="1" dirty="0" err="1"/>
              <a:t>sur</a:t>
            </a:r>
            <a:r>
              <a:rPr lang="de-DE" i="1" dirty="0"/>
              <a:t> les </a:t>
            </a:r>
            <a:r>
              <a:rPr lang="de-DE" i="1" dirty="0" err="1"/>
              <a:t>probabilités</a:t>
            </a:r>
            <a:r>
              <a:rPr lang="de-DE" i="1" dirty="0"/>
              <a:t> </a:t>
            </a:r>
            <a:r>
              <a:rPr lang="de-DE" dirty="0"/>
              <a:t>(1814)</a:t>
            </a:r>
          </a:p>
        </p:txBody>
      </p:sp>
      <p:pic>
        <p:nvPicPr>
          <p:cNvPr id="19459" name="Bild 4" descr="Pierre-Simon_Lapla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7840" y="1097604"/>
            <a:ext cx="2151170" cy="2866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Textfeld 6"/>
          <p:cNvSpPr txBox="1">
            <a:spLocks noChangeArrowheads="1"/>
          </p:cNvSpPr>
          <p:nvPr/>
        </p:nvSpPr>
        <p:spPr bwMode="auto">
          <a:xfrm>
            <a:off x="6066503" y="4030811"/>
            <a:ext cx="233384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200" dirty="0">
                <a:latin typeface="Calibri" panose="020F0502020204030204" pitchFamily="34" charset="0"/>
                <a:cs typeface="Calibri" panose="020F0502020204030204" pitchFamily="34" charset="0"/>
              </a:rPr>
              <a:t>Pierre-Simon Laplace (1749–1827)</a:t>
            </a:r>
          </a:p>
        </p:txBody>
      </p:sp>
      <p:sp>
        <p:nvSpPr>
          <p:cNvPr id="3" name="Rechteck 2">
            <a:extLst>
              <a:ext uri="{FF2B5EF4-FFF2-40B4-BE49-F238E27FC236}">
                <a16:creationId xmlns:a16="http://schemas.microsoft.com/office/drawing/2014/main" id="{BB86E2CE-8AE5-5B4C-A305-FDCE370E3FD4}"/>
              </a:ext>
            </a:extLst>
          </p:cNvPr>
          <p:cNvSpPr/>
          <p:nvPr/>
        </p:nvSpPr>
        <p:spPr>
          <a:xfrm>
            <a:off x="398832" y="4655694"/>
            <a:ext cx="8064231" cy="1754326"/>
          </a:xfrm>
          <a:prstGeom prst="rect">
            <a:avLst/>
          </a:prstGeom>
        </p:spPr>
        <p:txBody>
          <a:bodyPr wrap="square">
            <a:spAutoFit/>
          </a:bodyPr>
          <a:lstStyle/>
          <a:p>
            <a:pPr algn="just"/>
            <a:r>
              <a:rPr lang="de-DE" dirty="0"/>
              <a:t>“</a:t>
            </a:r>
            <a:r>
              <a:rPr lang="de-DE" dirty="0" err="1"/>
              <a:t>Given</a:t>
            </a:r>
            <a:r>
              <a:rPr lang="de-DE" dirty="0"/>
              <a:t> </a:t>
            </a:r>
            <a:r>
              <a:rPr lang="de-DE" dirty="0" err="1"/>
              <a:t>for</a:t>
            </a:r>
            <a:r>
              <a:rPr lang="de-DE" dirty="0"/>
              <a:t> </a:t>
            </a:r>
            <a:r>
              <a:rPr lang="de-DE" dirty="0" err="1"/>
              <a:t>one</a:t>
            </a:r>
            <a:r>
              <a:rPr lang="de-DE" dirty="0"/>
              <a:t> instant an </a:t>
            </a:r>
            <a:r>
              <a:rPr lang="de-DE" dirty="0" err="1"/>
              <a:t>intelligence</a:t>
            </a:r>
            <a:r>
              <a:rPr lang="de-DE" dirty="0"/>
              <a:t> </a:t>
            </a:r>
            <a:r>
              <a:rPr lang="de-DE" dirty="0" err="1"/>
              <a:t>which</a:t>
            </a:r>
            <a:r>
              <a:rPr lang="de-DE" dirty="0"/>
              <a:t> </a:t>
            </a:r>
            <a:r>
              <a:rPr lang="de-DE" dirty="0" err="1"/>
              <a:t>could</a:t>
            </a:r>
            <a:r>
              <a:rPr lang="de-DE" dirty="0"/>
              <a:t> </a:t>
            </a:r>
            <a:r>
              <a:rPr lang="de-DE" dirty="0" err="1"/>
              <a:t>comprehend</a:t>
            </a:r>
            <a:r>
              <a:rPr lang="de-DE" dirty="0"/>
              <a:t> </a:t>
            </a:r>
            <a:r>
              <a:rPr lang="de-DE" b="1" dirty="0"/>
              <a:t>all </a:t>
            </a:r>
            <a:r>
              <a:rPr lang="de-DE" b="1" dirty="0" err="1"/>
              <a:t>the</a:t>
            </a:r>
            <a:r>
              <a:rPr lang="de-DE" b="1" dirty="0"/>
              <a:t> </a:t>
            </a:r>
            <a:r>
              <a:rPr lang="de-DE" b="1" dirty="0" err="1"/>
              <a:t>forces</a:t>
            </a:r>
            <a:r>
              <a:rPr lang="de-DE" b="1" dirty="0"/>
              <a:t> </a:t>
            </a:r>
            <a:r>
              <a:rPr lang="de-DE" dirty="0" err="1"/>
              <a:t>by</a:t>
            </a:r>
            <a:r>
              <a:rPr lang="de-DE" dirty="0"/>
              <a:t> </a:t>
            </a:r>
            <a:r>
              <a:rPr lang="de-DE" dirty="0" err="1"/>
              <a:t>which</a:t>
            </a:r>
            <a:r>
              <a:rPr lang="de-DE" dirty="0"/>
              <a:t> </a:t>
            </a:r>
            <a:r>
              <a:rPr lang="de-DE" dirty="0" err="1"/>
              <a:t>nature</a:t>
            </a:r>
            <a:r>
              <a:rPr lang="de-DE" dirty="0"/>
              <a:t> </a:t>
            </a:r>
            <a:r>
              <a:rPr lang="de-DE" dirty="0" err="1"/>
              <a:t>is</a:t>
            </a:r>
            <a:r>
              <a:rPr lang="de-DE" dirty="0"/>
              <a:t> </a:t>
            </a:r>
            <a:r>
              <a:rPr lang="de-DE" dirty="0" err="1"/>
              <a:t>animated</a:t>
            </a:r>
            <a:r>
              <a:rPr lang="de-DE" dirty="0"/>
              <a:t> </a:t>
            </a:r>
            <a:r>
              <a:rPr lang="de-DE" dirty="0" err="1"/>
              <a:t>and</a:t>
            </a:r>
            <a:r>
              <a:rPr lang="de-DE" dirty="0"/>
              <a:t> </a:t>
            </a:r>
            <a:r>
              <a:rPr lang="de-DE" b="1" dirty="0" err="1"/>
              <a:t>the</a:t>
            </a:r>
            <a:r>
              <a:rPr lang="de-DE" b="1" dirty="0"/>
              <a:t> </a:t>
            </a:r>
            <a:r>
              <a:rPr lang="de-DE" b="1" dirty="0" err="1"/>
              <a:t>respective</a:t>
            </a:r>
            <a:r>
              <a:rPr lang="de-DE" b="1" dirty="0"/>
              <a:t> </a:t>
            </a:r>
            <a:r>
              <a:rPr lang="de-DE" b="1" dirty="0" err="1"/>
              <a:t>situations</a:t>
            </a:r>
            <a:r>
              <a:rPr lang="de-DE" b="1" dirty="0"/>
              <a:t> </a:t>
            </a:r>
            <a:r>
              <a:rPr lang="de-DE" b="1" dirty="0" err="1"/>
              <a:t>of</a:t>
            </a:r>
            <a:r>
              <a:rPr lang="de-DE" b="1" dirty="0"/>
              <a:t> </a:t>
            </a:r>
            <a:r>
              <a:rPr lang="de-DE" b="1" dirty="0" err="1"/>
              <a:t>the</a:t>
            </a:r>
            <a:r>
              <a:rPr lang="de-DE" b="1" dirty="0"/>
              <a:t> </a:t>
            </a:r>
            <a:r>
              <a:rPr lang="de-DE" b="1" dirty="0" err="1"/>
              <a:t>beings</a:t>
            </a:r>
            <a:r>
              <a:rPr lang="de-DE" dirty="0"/>
              <a:t> </a:t>
            </a:r>
            <a:r>
              <a:rPr lang="de-DE" dirty="0" err="1"/>
              <a:t>who</a:t>
            </a:r>
            <a:r>
              <a:rPr lang="de-DE" dirty="0"/>
              <a:t> </a:t>
            </a:r>
            <a:r>
              <a:rPr lang="de-DE" dirty="0" err="1"/>
              <a:t>compose</a:t>
            </a:r>
            <a:r>
              <a:rPr lang="de-DE" dirty="0"/>
              <a:t> </a:t>
            </a:r>
            <a:r>
              <a:rPr lang="de-DE" dirty="0" err="1"/>
              <a:t>it</a:t>
            </a:r>
            <a:r>
              <a:rPr lang="de-DE" dirty="0"/>
              <a:t> – an </a:t>
            </a:r>
            <a:r>
              <a:rPr lang="de-DE" dirty="0" err="1"/>
              <a:t>intelligence</a:t>
            </a:r>
            <a:r>
              <a:rPr lang="de-DE" dirty="0"/>
              <a:t> </a:t>
            </a:r>
            <a:r>
              <a:rPr lang="de-DE" dirty="0" err="1"/>
              <a:t>sufficiently</a:t>
            </a:r>
            <a:r>
              <a:rPr lang="de-DE" dirty="0"/>
              <a:t> </a:t>
            </a:r>
            <a:r>
              <a:rPr lang="de-DE" dirty="0" err="1"/>
              <a:t>vast</a:t>
            </a:r>
            <a:r>
              <a:rPr lang="de-DE" dirty="0"/>
              <a:t> </a:t>
            </a:r>
            <a:r>
              <a:rPr lang="de-DE" dirty="0" err="1"/>
              <a:t>to</a:t>
            </a:r>
            <a:r>
              <a:rPr lang="de-DE" dirty="0"/>
              <a:t> </a:t>
            </a:r>
            <a:r>
              <a:rPr lang="de-DE" dirty="0" err="1"/>
              <a:t>submit</a:t>
            </a:r>
            <a:r>
              <a:rPr lang="de-DE" dirty="0"/>
              <a:t> </a:t>
            </a:r>
            <a:r>
              <a:rPr lang="de-DE" dirty="0" err="1"/>
              <a:t>these</a:t>
            </a:r>
            <a:r>
              <a:rPr lang="de-DE" dirty="0"/>
              <a:t> </a:t>
            </a:r>
            <a:r>
              <a:rPr lang="de-DE" dirty="0" err="1"/>
              <a:t>data</a:t>
            </a:r>
            <a:r>
              <a:rPr lang="de-DE" dirty="0"/>
              <a:t> </a:t>
            </a:r>
            <a:r>
              <a:rPr lang="de-DE" dirty="0" err="1"/>
              <a:t>to</a:t>
            </a:r>
            <a:r>
              <a:rPr lang="de-DE" dirty="0"/>
              <a:t> </a:t>
            </a:r>
            <a:r>
              <a:rPr lang="de-DE" dirty="0" err="1"/>
              <a:t>analysis</a:t>
            </a:r>
            <a:r>
              <a:rPr lang="de-DE" dirty="0"/>
              <a:t> – </a:t>
            </a:r>
            <a:r>
              <a:rPr lang="de-DE" dirty="0" err="1"/>
              <a:t>it</a:t>
            </a:r>
            <a:r>
              <a:rPr lang="de-DE" dirty="0"/>
              <a:t> </a:t>
            </a:r>
            <a:r>
              <a:rPr lang="de-DE" dirty="0" err="1"/>
              <a:t>would</a:t>
            </a:r>
            <a:r>
              <a:rPr lang="de-DE" dirty="0"/>
              <a:t> </a:t>
            </a:r>
            <a:r>
              <a:rPr lang="de-DE" dirty="0" err="1"/>
              <a:t>embrace</a:t>
            </a:r>
            <a:r>
              <a:rPr lang="de-DE" dirty="0"/>
              <a:t> in </a:t>
            </a:r>
            <a:r>
              <a:rPr lang="de-DE" dirty="0" err="1"/>
              <a:t>the</a:t>
            </a:r>
            <a:r>
              <a:rPr lang="de-DE" dirty="0"/>
              <a:t> same </a:t>
            </a:r>
            <a:r>
              <a:rPr lang="de-DE" dirty="0" err="1"/>
              <a:t>formula</a:t>
            </a:r>
            <a:r>
              <a:rPr lang="de-DE" dirty="0"/>
              <a:t> </a:t>
            </a:r>
            <a:r>
              <a:rPr lang="de-DE" dirty="0" err="1"/>
              <a:t>both</a:t>
            </a:r>
            <a:r>
              <a:rPr lang="de-DE" dirty="0"/>
              <a:t> </a:t>
            </a:r>
            <a:r>
              <a:rPr lang="de-DE" dirty="0" err="1"/>
              <a:t>the</a:t>
            </a:r>
            <a:r>
              <a:rPr lang="de-DE" dirty="0"/>
              <a:t> </a:t>
            </a:r>
            <a:r>
              <a:rPr lang="de-DE" dirty="0" err="1"/>
              <a:t>movements</a:t>
            </a:r>
            <a:r>
              <a:rPr lang="de-DE" dirty="0"/>
              <a:t> </a:t>
            </a:r>
            <a:r>
              <a:rPr lang="de-DE" dirty="0" err="1"/>
              <a:t>of</a:t>
            </a:r>
            <a:r>
              <a:rPr lang="de-DE" dirty="0"/>
              <a:t> </a:t>
            </a:r>
            <a:r>
              <a:rPr lang="de-DE" dirty="0" err="1"/>
              <a:t>the</a:t>
            </a:r>
            <a:r>
              <a:rPr lang="de-DE" dirty="0"/>
              <a:t> </a:t>
            </a:r>
            <a:r>
              <a:rPr lang="de-DE" dirty="0" err="1"/>
              <a:t>greatest</a:t>
            </a:r>
            <a:r>
              <a:rPr lang="de-DE" dirty="0"/>
              <a:t> </a:t>
            </a:r>
            <a:r>
              <a:rPr lang="de-DE" dirty="0" err="1"/>
              <a:t>bodies</a:t>
            </a:r>
            <a:r>
              <a:rPr lang="de-DE" dirty="0"/>
              <a:t> </a:t>
            </a:r>
            <a:r>
              <a:rPr lang="de-DE" dirty="0" err="1"/>
              <a:t>of</a:t>
            </a:r>
            <a:r>
              <a:rPr lang="de-DE" dirty="0"/>
              <a:t> </a:t>
            </a:r>
            <a:r>
              <a:rPr lang="de-DE" dirty="0" err="1"/>
              <a:t>the</a:t>
            </a:r>
            <a:r>
              <a:rPr lang="de-DE" dirty="0"/>
              <a:t> </a:t>
            </a:r>
            <a:r>
              <a:rPr lang="de-DE" dirty="0" err="1"/>
              <a:t>universe</a:t>
            </a:r>
            <a:r>
              <a:rPr lang="de-DE" dirty="0"/>
              <a:t> </a:t>
            </a:r>
            <a:r>
              <a:rPr lang="de-DE" dirty="0" err="1"/>
              <a:t>and</a:t>
            </a:r>
            <a:r>
              <a:rPr lang="de-DE" dirty="0"/>
              <a:t> </a:t>
            </a:r>
            <a:r>
              <a:rPr lang="de-DE" dirty="0" err="1"/>
              <a:t>those</a:t>
            </a:r>
            <a:r>
              <a:rPr lang="de-DE" dirty="0"/>
              <a:t> </a:t>
            </a:r>
            <a:r>
              <a:rPr lang="de-DE" dirty="0" err="1"/>
              <a:t>of</a:t>
            </a:r>
            <a:r>
              <a:rPr lang="de-DE" dirty="0"/>
              <a:t> </a:t>
            </a:r>
            <a:r>
              <a:rPr lang="de-DE" dirty="0" err="1"/>
              <a:t>the</a:t>
            </a:r>
            <a:r>
              <a:rPr lang="de-DE" dirty="0"/>
              <a:t> </a:t>
            </a:r>
            <a:r>
              <a:rPr lang="de-DE" dirty="0" err="1"/>
              <a:t>lightest</a:t>
            </a:r>
            <a:r>
              <a:rPr lang="de-DE" dirty="0"/>
              <a:t> </a:t>
            </a:r>
            <a:r>
              <a:rPr lang="de-DE" dirty="0" err="1"/>
              <a:t>atom</a:t>
            </a:r>
            <a:r>
              <a:rPr lang="de-DE" dirty="0"/>
              <a:t>; </a:t>
            </a:r>
            <a:r>
              <a:rPr lang="de-DE" dirty="0" err="1"/>
              <a:t>for</a:t>
            </a:r>
            <a:r>
              <a:rPr lang="de-DE" dirty="0"/>
              <a:t> </a:t>
            </a:r>
            <a:r>
              <a:rPr lang="de-DE" dirty="0" err="1"/>
              <a:t>it</a:t>
            </a:r>
            <a:r>
              <a:rPr lang="de-DE" dirty="0"/>
              <a:t>, </a:t>
            </a:r>
            <a:r>
              <a:rPr lang="de-DE" dirty="0" err="1"/>
              <a:t>nothing</a:t>
            </a:r>
            <a:r>
              <a:rPr lang="de-DE" dirty="0"/>
              <a:t> </a:t>
            </a:r>
            <a:r>
              <a:rPr lang="de-DE" dirty="0" err="1"/>
              <a:t>would</a:t>
            </a:r>
            <a:r>
              <a:rPr lang="de-DE" dirty="0"/>
              <a:t> </a:t>
            </a:r>
            <a:r>
              <a:rPr lang="de-DE" dirty="0" err="1"/>
              <a:t>be</a:t>
            </a:r>
            <a:r>
              <a:rPr lang="de-DE" dirty="0"/>
              <a:t> </a:t>
            </a:r>
            <a:r>
              <a:rPr lang="de-DE" dirty="0" err="1"/>
              <a:t>uncertain</a:t>
            </a:r>
            <a:r>
              <a:rPr lang="de-DE" dirty="0"/>
              <a:t>, </a:t>
            </a:r>
            <a:r>
              <a:rPr lang="de-DE" dirty="0" err="1"/>
              <a:t>and</a:t>
            </a:r>
            <a:r>
              <a:rPr lang="de-DE" dirty="0"/>
              <a:t> </a:t>
            </a:r>
            <a:r>
              <a:rPr lang="de-DE" dirty="0" err="1"/>
              <a:t>the</a:t>
            </a:r>
            <a:r>
              <a:rPr lang="de-DE" dirty="0"/>
              <a:t> </a:t>
            </a:r>
            <a:r>
              <a:rPr lang="de-DE" dirty="0" err="1"/>
              <a:t>future</a:t>
            </a:r>
            <a:r>
              <a:rPr lang="de-DE" dirty="0"/>
              <a:t>, </a:t>
            </a:r>
            <a:r>
              <a:rPr lang="de-DE" dirty="0" err="1"/>
              <a:t>as</a:t>
            </a:r>
            <a:r>
              <a:rPr lang="de-DE" dirty="0"/>
              <a:t> </a:t>
            </a:r>
            <a:r>
              <a:rPr lang="de-DE" dirty="0" err="1"/>
              <a:t>the</a:t>
            </a:r>
            <a:r>
              <a:rPr lang="de-DE" dirty="0"/>
              <a:t> </a:t>
            </a:r>
            <a:r>
              <a:rPr lang="de-DE" dirty="0" err="1"/>
              <a:t>past</a:t>
            </a:r>
            <a:r>
              <a:rPr lang="de-DE" dirty="0"/>
              <a:t>, </a:t>
            </a:r>
            <a:r>
              <a:rPr lang="de-DE" dirty="0" err="1"/>
              <a:t>would</a:t>
            </a:r>
            <a:r>
              <a:rPr lang="de-DE" dirty="0"/>
              <a:t> </a:t>
            </a:r>
            <a:r>
              <a:rPr lang="de-DE" dirty="0" err="1"/>
              <a:t>be</a:t>
            </a:r>
            <a:r>
              <a:rPr lang="de-DE" dirty="0"/>
              <a:t> </a:t>
            </a:r>
            <a:r>
              <a:rPr lang="de-DE" dirty="0" err="1"/>
              <a:t>present</a:t>
            </a:r>
            <a:r>
              <a:rPr lang="de-DE" dirty="0"/>
              <a:t> </a:t>
            </a:r>
            <a:r>
              <a:rPr lang="de-DE" dirty="0" err="1"/>
              <a:t>to</a:t>
            </a:r>
            <a:r>
              <a:rPr lang="de-DE" dirty="0"/>
              <a:t> </a:t>
            </a:r>
            <a:r>
              <a:rPr lang="de-DE" dirty="0" err="1"/>
              <a:t>its</a:t>
            </a:r>
            <a:r>
              <a:rPr lang="de-DE" dirty="0"/>
              <a:t> </a:t>
            </a:r>
            <a:r>
              <a:rPr lang="de-DE" dirty="0" err="1"/>
              <a:t>eyes</a:t>
            </a:r>
            <a:r>
              <a:rPr lang="de-DE" dirty="0"/>
              <a:t>.” </a:t>
            </a:r>
          </a:p>
        </p:txBody>
      </p:sp>
      <p:sp>
        <p:nvSpPr>
          <p:cNvPr id="7" name="Textfeld 6">
            <a:extLst>
              <a:ext uri="{FF2B5EF4-FFF2-40B4-BE49-F238E27FC236}">
                <a16:creationId xmlns:a16="http://schemas.microsoft.com/office/drawing/2014/main" id="{6026550C-7242-9141-8C43-0C2901E78150}"/>
              </a:ext>
            </a:extLst>
          </p:cNvPr>
          <p:cNvSpPr txBox="1"/>
          <p:nvPr/>
        </p:nvSpPr>
        <p:spPr>
          <a:xfrm>
            <a:off x="2911428" y="200930"/>
            <a:ext cx="3039037" cy="584775"/>
          </a:xfrm>
          <a:prstGeom prst="rect">
            <a:avLst/>
          </a:prstGeom>
          <a:noFill/>
        </p:spPr>
        <p:txBody>
          <a:bodyPr wrap="none" rtlCol="0">
            <a:spAutoFit/>
          </a:bodyPr>
          <a:lstStyle/>
          <a:p>
            <a:r>
              <a:rPr lang="en-US" sz="3200" b="1" dirty="0"/>
              <a:t>Laplace’s Demon</a:t>
            </a:r>
          </a:p>
        </p:txBody>
      </p:sp>
    </p:spTree>
    <p:extLst>
      <p:ext uri="{BB962C8B-B14F-4D97-AF65-F5344CB8AC3E}">
        <p14:creationId xmlns:p14="http://schemas.microsoft.com/office/powerpoint/2010/main" val="1524635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981" y="2310598"/>
            <a:ext cx="4307734" cy="369332"/>
          </a:xfrm>
          <a:prstGeom prst="rect">
            <a:avLst/>
          </a:prstGeom>
          <a:noFill/>
        </p:spPr>
        <p:txBody>
          <a:bodyPr wrap="square" rtlCol="0">
            <a:spAutoFit/>
          </a:bodyPr>
          <a:lstStyle/>
          <a:p>
            <a:r>
              <a:rPr lang="en-US" dirty="0"/>
              <a:t>John von Neumann &amp; Oskar Morgenstern</a:t>
            </a:r>
          </a:p>
        </p:txBody>
      </p:sp>
      <p:pic>
        <p:nvPicPr>
          <p:cNvPr id="6" name="Picture 5"/>
          <p:cNvPicPr>
            <a:picLocks noChangeAspect="1"/>
          </p:cNvPicPr>
          <p:nvPr/>
        </p:nvPicPr>
        <p:blipFill>
          <a:blip r:embed="rId2"/>
          <a:stretch>
            <a:fillRect/>
          </a:stretch>
        </p:blipFill>
        <p:spPr>
          <a:xfrm>
            <a:off x="494981" y="2828898"/>
            <a:ext cx="2540000" cy="3835400"/>
          </a:xfrm>
          <a:prstGeom prst="rect">
            <a:avLst/>
          </a:prstGeom>
        </p:spPr>
      </p:pic>
      <p:pic>
        <p:nvPicPr>
          <p:cNvPr id="7" name="Picture 6"/>
          <p:cNvPicPr>
            <a:picLocks noChangeAspect="1"/>
          </p:cNvPicPr>
          <p:nvPr/>
        </p:nvPicPr>
        <p:blipFill>
          <a:blip r:embed="rId3"/>
          <a:stretch>
            <a:fillRect/>
          </a:stretch>
        </p:blipFill>
        <p:spPr>
          <a:xfrm>
            <a:off x="5105492" y="4449464"/>
            <a:ext cx="2735688" cy="1637268"/>
          </a:xfrm>
          <a:prstGeom prst="rect">
            <a:avLst/>
          </a:prstGeom>
        </p:spPr>
      </p:pic>
      <p:pic>
        <p:nvPicPr>
          <p:cNvPr id="9" name="Picture 8"/>
          <p:cNvPicPr>
            <a:picLocks noChangeAspect="1"/>
          </p:cNvPicPr>
          <p:nvPr/>
        </p:nvPicPr>
        <p:blipFill>
          <a:blip r:embed="rId4"/>
          <a:stretch>
            <a:fillRect/>
          </a:stretch>
        </p:blipFill>
        <p:spPr>
          <a:xfrm>
            <a:off x="5105492" y="188912"/>
            <a:ext cx="2717707" cy="4072480"/>
          </a:xfrm>
          <a:prstGeom prst="rect">
            <a:avLst/>
          </a:prstGeom>
        </p:spPr>
      </p:pic>
      <p:pic>
        <p:nvPicPr>
          <p:cNvPr id="10" name="Picture 9"/>
          <p:cNvPicPr>
            <a:picLocks noChangeAspect="1"/>
          </p:cNvPicPr>
          <p:nvPr/>
        </p:nvPicPr>
        <p:blipFill>
          <a:blip r:embed="rId5"/>
          <a:stretch>
            <a:fillRect/>
          </a:stretch>
        </p:blipFill>
        <p:spPr>
          <a:xfrm>
            <a:off x="494981" y="99782"/>
            <a:ext cx="3454400" cy="2210816"/>
          </a:xfrm>
          <a:prstGeom prst="rect">
            <a:avLst/>
          </a:prstGeom>
        </p:spPr>
      </p:pic>
      <p:sp>
        <p:nvSpPr>
          <p:cNvPr id="11" name="TextBox 10"/>
          <p:cNvSpPr txBox="1"/>
          <p:nvPr/>
        </p:nvSpPr>
        <p:spPr>
          <a:xfrm>
            <a:off x="5105492" y="6086732"/>
            <a:ext cx="4307734" cy="369332"/>
          </a:xfrm>
          <a:prstGeom prst="rect">
            <a:avLst/>
          </a:prstGeom>
          <a:noFill/>
        </p:spPr>
        <p:txBody>
          <a:bodyPr wrap="square" rtlCol="0">
            <a:spAutoFit/>
          </a:bodyPr>
          <a:lstStyle/>
          <a:p>
            <a:r>
              <a:rPr lang="en-US" dirty="0"/>
              <a:t>Frank P. Ramsey</a:t>
            </a:r>
          </a:p>
        </p:txBody>
      </p:sp>
      <p:sp>
        <p:nvSpPr>
          <p:cNvPr id="12" name="TextBox 11"/>
          <p:cNvSpPr txBox="1"/>
          <p:nvPr/>
        </p:nvSpPr>
        <p:spPr>
          <a:xfrm>
            <a:off x="3034981" y="6294966"/>
            <a:ext cx="652643" cy="369332"/>
          </a:xfrm>
          <a:prstGeom prst="rect">
            <a:avLst/>
          </a:prstGeom>
          <a:noFill/>
        </p:spPr>
        <p:txBody>
          <a:bodyPr wrap="none" rtlCol="0">
            <a:spAutoFit/>
          </a:bodyPr>
          <a:lstStyle/>
          <a:p>
            <a:r>
              <a:rPr lang="en-US" dirty="0"/>
              <a:t>1944</a:t>
            </a:r>
          </a:p>
        </p:txBody>
      </p:sp>
      <p:sp>
        <p:nvSpPr>
          <p:cNvPr id="13" name="TextBox 12"/>
          <p:cNvSpPr txBox="1"/>
          <p:nvPr/>
        </p:nvSpPr>
        <p:spPr>
          <a:xfrm>
            <a:off x="7823199" y="188912"/>
            <a:ext cx="652643" cy="369332"/>
          </a:xfrm>
          <a:prstGeom prst="rect">
            <a:avLst/>
          </a:prstGeom>
          <a:noFill/>
        </p:spPr>
        <p:txBody>
          <a:bodyPr wrap="none" rtlCol="0">
            <a:spAutoFit/>
          </a:bodyPr>
          <a:lstStyle/>
          <a:p>
            <a:r>
              <a:rPr lang="en-US" dirty="0"/>
              <a:t>1931</a:t>
            </a:r>
          </a:p>
        </p:txBody>
      </p:sp>
    </p:spTree>
    <p:extLst>
      <p:ext uri="{BB962C8B-B14F-4D97-AF65-F5344CB8AC3E}">
        <p14:creationId xmlns:p14="http://schemas.microsoft.com/office/powerpoint/2010/main" val="659298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79542" y="6073363"/>
            <a:ext cx="3444149" cy="338554"/>
          </a:xfrm>
          <a:prstGeom prst="rect">
            <a:avLst/>
          </a:prstGeom>
          <a:noFill/>
        </p:spPr>
        <p:txBody>
          <a:bodyPr wrap="none" rtlCol="0">
            <a:spAutoFit/>
          </a:bodyPr>
          <a:lstStyle/>
          <a:p>
            <a:pPr algn="r"/>
            <a:r>
              <a:rPr lang="en-US" sz="1600" dirty="0"/>
              <a:t>Hastie &amp; Dawes, </a:t>
            </a:r>
            <a:r>
              <a:rPr lang="en-US" sz="1600" i="1" dirty="0"/>
              <a:t>Rationality</a:t>
            </a:r>
            <a:r>
              <a:rPr lang="en-US" sz="1600" dirty="0"/>
              <a:t> (pp. 16-17)</a:t>
            </a:r>
          </a:p>
        </p:txBody>
      </p:sp>
      <p:sp>
        <p:nvSpPr>
          <p:cNvPr id="3" name="TextBox 2"/>
          <p:cNvSpPr txBox="1"/>
          <p:nvPr/>
        </p:nvSpPr>
        <p:spPr>
          <a:xfrm>
            <a:off x="3309234" y="392411"/>
            <a:ext cx="2833596" cy="461665"/>
          </a:xfrm>
          <a:prstGeom prst="rect">
            <a:avLst/>
          </a:prstGeom>
          <a:noFill/>
        </p:spPr>
        <p:txBody>
          <a:bodyPr wrap="none" rtlCol="0">
            <a:spAutoFit/>
          </a:bodyPr>
          <a:lstStyle/>
          <a:p>
            <a:r>
              <a:rPr lang="en-US" sz="2400" b="1" dirty="0"/>
              <a:t>Def.: Rational Choice</a:t>
            </a:r>
          </a:p>
        </p:txBody>
      </p:sp>
      <p:pic>
        <p:nvPicPr>
          <p:cNvPr id="4" name="Picture 3"/>
          <p:cNvPicPr>
            <a:picLocks noChangeAspect="1"/>
          </p:cNvPicPr>
          <p:nvPr/>
        </p:nvPicPr>
        <p:blipFill>
          <a:blip r:embed="rId2"/>
          <a:stretch>
            <a:fillRect/>
          </a:stretch>
        </p:blipFill>
        <p:spPr>
          <a:xfrm>
            <a:off x="538578" y="1701980"/>
            <a:ext cx="8183890" cy="3473136"/>
          </a:xfrm>
          <a:prstGeom prst="rect">
            <a:avLst/>
          </a:prstGeom>
        </p:spPr>
      </p:pic>
    </p:spTree>
    <p:extLst>
      <p:ext uri="{BB962C8B-B14F-4D97-AF65-F5344CB8AC3E}">
        <p14:creationId xmlns:p14="http://schemas.microsoft.com/office/powerpoint/2010/main" val="274810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1187" y="6397620"/>
            <a:ext cx="3447355" cy="338554"/>
          </a:xfrm>
          <a:prstGeom prst="rect">
            <a:avLst/>
          </a:prstGeom>
          <a:noFill/>
        </p:spPr>
        <p:txBody>
          <a:bodyPr wrap="none" rtlCol="0">
            <a:spAutoFit/>
          </a:bodyPr>
          <a:lstStyle>
            <a:defPPr>
              <a:defRPr lang="en-US"/>
            </a:defPPr>
            <a:lvl1pPr algn="r">
              <a:defRPr sz="1600"/>
            </a:lvl1pPr>
          </a:lstStyle>
          <a:p>
            <a:r>
              <a:rPr lang="en-US" dirty="0"/>
              <a:t>Hastie &amp; Dawes: </a:t>
            </a:r>
            <a:r>
              <a:rPr lang="en-US" i="1" dirty="0"/>
              <a:t>Rationality</a:t>
            </a:r>
            <a:r>
              <a:rPr lang="en-US" dirty="0"/>
              <a:t> (pp. 17-31)</a:t>
            </a:r>
          </a:p>
        </p:txBody>
      </p:sp>
      <p:sp>
        <p:nvSpPr>
          <p:cNvPr id="3" name="TextBox 2"/>
          <p:cNvSpPr txBox="1"/>
          <p:nvPr/>
        </p:nvSpPr>
        <p:spPr>
          <a:xfrm>
            <a:off x="1134340" y="885577"/>
            <a:ext cx="5589691" cy="1200328"/>
          </a:xfrm>
          <a:prstGeom prst="rect">
            <a:avLst/>
          </a:prstGeom>
          <a:noFill/>
        </p:spPr>
        <p:txBody>
          <a:bodyPr wrap="none" rtlCol="0">
            <a:spAutoFit/>
          </a:bodyPr>
          <a:lstStyle/>
          <a:p>
            <a:r>
              <a:rPr lang="en-US" sz="2400" b="1" dirty="0"/>
              <a:t>Def. Expected Value:</a:t>
            </a:r>
          </a:p>
          <a:p>
            <a:r>
              <a:rPr lang="en-US" sz="2400" dirty="0"/>
              <a:t>Probability of the event x value of outcome</a:t>
            </a:r>
            <a:br>
              <a:rPr lang="en-US" sz="2400" dirty="0"/>
            </a:br>
            <a:endParaRPr lang="en-US" sz="2400" dirty="0"/>
          </a:p>
        </p:txBody>
      </p:sp>
      <p:sp>
        <p:nvSpPr>
          <p:cNvPr id="6" name="TextBox 5"/>
          <p:cNvSpPr txBox="1"/>
          <p:nvPr/>
        </p:nvSpPr>
        <p:spPr>
          <a:xfrm>
            <a:off x="1134340" y="3192565"/>
            <a:ext cx="7639331" cy="830997"/>
          </a:xfrm>
          <a:prstGeom prst="rect">
            <a:avLst/>
          </a:prstGeom>
          <a:noFill/>
        </p:spPr>
        <p:txBody>
          <a:bodyPr wrap="none" rtlCol="0">
            <a:spAutoFit/>
          </a:bodyPr>
          <a:lstStyle/>
          <a:p>
            <a:r>
              <a:rPr lang="en-US" sz="2400" b="1" dirty="0"/>
              <a:t>Def. Expected Utility:</a:t>
            </a:r>
          </a:p>
          <a:p>
            <a:r>
              <a:rPr lang="en-US" sz="2400" dirty="0"/>
              <a:t>∑ (</a:t>
            </a:r>
            <a:r>
              <a:rPr lang="en-US" sz="2400" dirty="0" err="1"/>
              <a:t>probability</a:t>
            </a:r>
            <a:r>
              <a:rPr lang="en-US" sz="2400" baseline="-25000" dirty="0" err="1"/>
              <a:t>i</a:t>
            </a:r>
            <a:r>
              <a:rPr lang="en-US" sz="2400" dirty="0"/>
              <a:t> x </a:t>
            </a:r>
            <a:r>
              <a:rPr lang="en-US" sz="2400" dirty="0" err="1"/>
              <a:t>utility</a:t>
            </a:r>
            <a:r>
              <a:rPr lang="en-US" sz="2400" baseline="-25000" dirty="0" err="1"/>
              <a:t>i</a:t>
            </a:r>
            <a:r>
              <a:rPr lang="en-US" sz="2400" dirty="0"/>
              <a:t>) for each alternative course of action</a:t>
            </a:r>
          </a:p>
        </p:txBody>
      </p:sp>
      <p:sp>
        <p:nvSpPr>
          <p:cNvPr id="7" name="TextBox 6"/>
          <p:cNvSpPr txBox="1"/>
          <p:nvPr/>
        </p:nvSpPr>
        <p:spPr>
          <a:xfrm>
            <a:off x="1134340" y="2035859"/>
            <a:ext cx="5863805" cy="830997"/>
          </a:xfrm>
          <a:prstGeom prst="rect">
            <a:avLst/>
          </a:prstGeom>
          <a:noFill/>
        </p:spPr>
        <p:txBody>
          <a:bodyPr wrap="none" rtlCol="0">
            <a:spAutoFit/>
          </a:bodyPr>
          <a:lstStyle/>
          <a:p>
            <a:r>
              <a:rPr lang="en-US" sz="2400" b="1" dirty="0"/>
              <a:t>Def. Utility:</a:t>
            </a:r>
          </a:p>
          <a:p>
            <a:r>
              <a:rPr lang="en-US" sz="2400" dirty="0"/>
              <a:t>Value of outcome given personal preferences</a:t>
            </a:r>
          </a:p>
        </p:txBody>
      </p:sp>
      <p:graphicFrame>
        <p:nvGraphicFramePr>
          <p:cNvPr id="8" name="Object 7"/>
          <p:cNvGraphicFramePr>
            <a:graphicFrameLocks noChangeAspect="1"/>
          </p:cNvGraphicFramePr>
          <p:nvPr>
            <p:extLst>
              <p:ext uri="{D42A27DB-BD31-4B8C-83A1-F6EECF244321}">
                <p14:modId xmlns:p14="http://schemas.microsoft.com/office/powerpoint/2010/main" val="880040684"/>
              </p:ext>
            </p:extLst>
          </p:nvPr>
        </p:nvGraphicFramePr>
        <p:xfrm>
          <a:off x="2288649" y="4646893"/>
          <a:ext cx="4823625" cy="1013883"/>
        </p:xfrm>
        <a:graphic>
          <a:graphicData uri="http://schemas.openxmlformats.org/presentationml/2006/ole">
            <mc:AlternateContent xmlns:mc="http://schemas.openxmlformats.org/markup-compatibility/2006">
              <mc:Choice xmlns:v="urn:schemas-microsoft-com:vml" Requires="v">
                <p:oleObj spid="_x0000_s1036" name="Equation" r:id="rId3" imgW="1993900" imgH="419100" progId="Equation.3">
                  <p:embed/>
                </p:oleObj>
              </mc:Choice>
              <mc:Fallback>
                <p:oleObj name="Equation" r:id="rId3" imgW="1993900" imgH="419100" progId="Equation.3">
                  <p:embed/>
                  <p:pic>
                    <p:nvPicPr>
                      <p:cNvPr id="8" name="Object 7"/>
                      <p:cNvPicPr/>
                      <p:nvPr/>
                    </p:nvPicPr>
                    <p:blipFill>
                      <a:blip r:embed="rId4"/>
                      <a:stretch>
                        <a:fillRect/>
                      </a:stretch>
                    </p:blipFill>
                    <p:spPr>
                      <a:xfrm>
                        <a:off x="2288649" y="4646893"/>
                        <a:ext cx="4823625" cy="1013883"/>
                      </a:xfrm>
                      <a:prstGeom prst="rect">
                        <a:avLst/>
                      </a:prstGeom>
                    </p:spPr>
                  </p:pic>
                </p:oleObj>
              </mc:Fallback>
            </mc:AlternateContent>
          </a:graphicData>
        </a:graphic>
      </p:graphicFrame>
    </p:spTree>
    <p:extLst>
      <p:ext uri="{BB962C8B-B14F-4D97-AF65-F5344CB8AC3E}">
        <p14:creationId xmlns:p14="http://schemas.microsoft.com/office/powerpoint/2010/main" val="148522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4361DDC-2AA4-E943-8412-1A9B4EC67816}"/>
              </a:ext>
            </a:extLst>
          </p:cNvPr>
          <p:cNvPicPr>
            <a:picLocks noChangeAspect="1"/>
          </p:cNvPicPr>
          <p:nvPr/>
        </p:nvPicPr>
        <p:blipFill>
          <a:blip r:embed="rId2"/>
          <a:stretch>
            <a:fillRect/>
          </a:stretch>
        </p:blipFill>
        <p:spPr>
          <a:xfrm>
            <a:off x="26502" y="410817"/>
            <a:ext cx="9117497" cy="5698436"/>
          </a:xfrm>
          <a:prstGeom prst="rect">
            <a:avLst/>
          </a:prstGeom>
        </p:spPr>
      </p:pic>
    </p:spTree>
    <p:extLst>
      <p:ext uri="{BB962C8B-B14F-4D97-AF65-F5344CB8AC3E}">
        <p14:creationId xmlns:p14="http://schemas.microsoft.com/office/powerpoint/2010/main" val="285721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lke 1">
            <a:extLst>
              <a:ext uri="{FF2B5EF4-FFF2-40B4-BE49-F238E27FC236}">
                <a16:creationId xmlns:a16="http://schemas.microsoft.com/office/drawing/2014/main" id="{04C10EDE-8B89-EE41-9B80-EE4380C8843F}"/>
              </a:ext>
            </a:extLst>
          </p:cNvPr>
          <p:cNvSpPr/>
          <p:nvPr/>
        </p:nvSpPr>
        <p:spPr>
          <a:xfrm>
            <a:off x="3293065" y="4628317"/>
            <a:ext cx="2420142" cy="165673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a:t>Real World Target System</a:t>
            </a:r>
          </a:p>
        </p:txBody>
      </p:sp>
      <p:sp>
        <p:nvSpPr>
          <p:cNvPr id="9" name="Oval 8">
            <a:extLst>
              <a:ext uri="{FF2B5EF4-FFF2-40B4-BE49-F238E27FC236}">
                <a16:creationId xmlns:a16="http://schemas.microsoft.com/office/drawing/2014/main" id="{E074B947-2DC8-6F4C-A000-810BB8EAD3F6}"/>
              </a:ext>
            </a:extLst>
          </p:cNvPr>
          <p:cNvSpPr/>
          <p:nvPr/>
        </p:nvSpPr>
        <p:spPr>
          <a:xfrm>
            <a:off x="6846684" y="1188238"/>
            <a:ext cx="2063852" cy="12926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err="1"/>
              <a:t>Prediction</a:t>
            </a:r>
            <a:endParaRPr lang="de-DE" sz="2400" dirty="0"/>
          </a:p>
        </p:txBody>
      </p:sp>
      <p:sp>
        <p:nvSpPr>
          <p:cNvPr id="10" name="Rechteck 9">
            <a:extLst>
              <a:ext uri="{FF2B5EF4-FFF2-40B4-BE49-F238E27FC236}">
                <a16:creationId xmlns:a16="http://schemas.microsoft.com/office/drawing/2014/main" id="{5E3B1201-E24C-1A47-90FA-55F77DEB86DB}"/>
              </a:ext>
            </a:extLst>
          </p:cNvPr>
          <p:cNvSpPr/>
          <p:nvPr/>
        </p:nvSpPr>
        <p:spPr>
          <a:xfrm>
            <a:off x="3665576" y="1245148"/>
            <a:ext cx="1876336" cy="1235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a:t>Model</a:t>
            </a:r>
          </a:p>
        </p:txBody>
      </p:sp>
      <p:cxnSp>
        <p:nvCxnSpPr>
          <p:cNvPr id="23" name="Gerade Verbindung mit Pfeil 22">
            <a:extLst>
              <a:ext uri="{FF2B5EF4-FFF2-40B4-BE49-F238E27FC236}">
                <a16:creationId xmlns:a16="http://schemas.microsoft.com/office/drawing/2014/main" id="{0DB940D2-7B13-4B4C-AC05-AC6606AF603A}"/>
              </a:ext>
            </a:extLst>
          </p:cNvPr>
          <p:cNvCxnSpPr/>
          <p:nvPr/>
        </p:nvCxnSpPr>
        <p:spPr>
          <a:xfrm flipH="1" flipV="1">
            <a:off x="2113400" y="2599733"/>
            <a:ext cx="1114185" cy="2028585"/>
          </a:xfrm>
          <a:prstGeom prst="straightConnector1">
            <a:avLst/>
          </a:prstGeom>
          <a:ln w="50800">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EE19CA1B-3DC0-A84A-B9E9-0DE5C10474C7}"/>
              </a:ext>
            </a:extLst>
          </p:cNvPr>
          <p:cNvCxnSpPr>
            <a:cxnSpLocks/>
          </p:cNvCxnSpPr>
          <p:nvPr/>
        </p:nvCxnSpPr>
        <p:spPr>
          <a:xfrm flipH="1">
            <a:off x="6097572" y="2599732"/>
            <a:ext cx="1114185" cy="2028585"/>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cxnSp>
        <p:nvCxnSpPr>
          <p:cNvPr id="26" name="Gerade Verbindung mit Pfeil 25">
            <a:extLst>
              <a:ext uri="{FF2B5EF4-FFF2-40B4-BE49-F238E27FC236}">
                <a16:creationId xmlns:a16="http://schemas.microsoft.com/office/drawing/2014/main" id="{B474C83F-82D2-8145-AC91-406FF096CEFD}"/>
              </a:ext>
            </a:extLst>
          </p:cNvPr>
          <p:cNvCxnSpPr>
            <a:cxnSpLocks/>
          </p:cNvCxnSpPr>
          <p:nvPr/>
        </p:nvCxnSpPr>
        <p:spPr>
          <a:xfrm>
            <a:off x="2670493" y="1863018"/>
            <a:ext cx="847178" cy="0"/>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EABBAB6E-3114-C240-B568-68DDC80666DE}"/>
              </a:ext>
            </a:extLst>
          </p:cNvPr>
          <p:cNvCxnSpPr>
            <a:cxnSpLocks/>
          </p:cNvCxnSpPr>
          <p:nvPr/>
        </p:nvCxnSpPr>
        <p:spPr>
          <a:xfrm>
            <a:off x="5784299" y="1874085"/>
            <a:ext cx="870365" cy="0"/>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C6BCB0F4-3C83-FA4C-82F3-82AE343B76FF}"/>
              </a:ext>
            </a:extLst>
          </p:cNvPr>
          <p:cNvSpPr/>
          <p:nvPr/>
        </p:nvSpPr>
        <p:spPr>
          <a:xfrm>
            <a:off x="588079" y="1074421"/>
            <a:ext cx="1898038" cy="13495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a:t>Data</a:t>
            </a:r>
          </a:p>
        </p:txBody>
      </p:sp>
      <p:cxnSp>
        <p:nvCxnSpPr>
          <p:cNvPr id="31" name="Gerade Verbindung mit Pfeil 30">
            <a:extLst>
              <a:ext uri="{FF2B5EF4-FFF2-40B4-BE49-F238E27FC236}">
                <a16:creationId xmlns:a16="http://schemas.microsoft.com/office/drawing/2014/main" id="{D88FA364-0728-AB4C-8C5C-2FF4A64ABB17}"/>
              </a:ext>
            </a:extLst>
          </p:cNvPr>
          <p:cNvCxnSpPr>
            <a:cxnSpLocks/>
          </p:cNvCxnSpPr>
          <p:nvPr/>
        </p:nvCxnSpPr>
        <p:spPr>
          <a:xfrm flipV="1">
            <a:off x="4503136" y="2599733"/>
            <a:ext cx="0" cy="1856520"/>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E9C86214-1BCE-EA41-8AC7-C0220AF0A3CD}"/>
              </a:ext>
            </a:extLst>
          </p:cNvPr>
          <p:cNvSpPr/>
          <p:nvPr/>
        </p:nvSpPr>
        <p:spPr>
          <a:xfrm>
            <a:off x="2678137" y="445965"/>
            <a:ext cx="3984171" cy="7828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err="1"/>
              <a:t>Theory</a:t>
            </a:r>
            <a:endParaRPr lang="de-DE" sz="2400" dirty="0"/>
          </a:p>
        </p:txBody>
      </p:sp>
    </p:spTree>
    <p:extLst>
      <p:ext uri="{BB962C8B-B14F-4D97-AF65-F5344CB8AC3E}">
        <p14:creationId xmlns:p14="http://schemas.microsoft.com/office/powerpoint/2010/main" val="3645773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34F5AA95-41CD-C845-A434-428EC2A4F2E5}"/>
              </a:ext>
            </a:extLst>
          </p:cNvPr>
          <p:cNvSpPr txBox="1"/>
          <p:nvPr/>
        </p:nvSpPr>
        <p:spPr>
          <a:xfrm>
            <a:off x="2422185" y="365630"/>
            <a:ext cx="4399346" cy="584775"/>
          </a:xfrm>
          <a:prstGeom prst="rect">
            <a:avLst/>
          </a:prstGeom>
          <a:noFill/>
        </p:spPr>
        <p:txBody>
          <a:bodyPr wrap="none" rtlCol="0">
            <a:spAutoFit/>
          </a:bodyPr>
          <a:lstStyle/>
          <a:p>
            <a:r>
              <a:rPr lang="en-US" sz="3200" b="1" dirty="0"/>
              <a:t>The Black-Scholes Model</a:t>
            </a:r>
          </a:p>
        </p:txBody>
      </p:sp>
      <p:sp>
        <p:nvSpPr>
          <p:cNvPr id="4" name="Rechteck 3">
            <a:extLst>
              <a:ext uri="{FF2B5EF4-FFF2-40B4-BE49-F238E27FC236}">
                <a16:creationId xmlns:a16="http://schemas.microsoft.com/office/drawing/2014/main" id="{5C1C908F-8068-F345-9240-7070E7076533}"/>
              </a:ext>
            </a:extLst>
          </p:cNvPr>
          <p:cNvSpPr/>
          <p:nvPr/>
        </p:nvSpPr>
        <p:spPr>
          <a:xfrm>
            <a:off x="538458" y="1197711"/>
            <a:ext cx="7659245" cy="3139321"/>
          </a:xfrm>
          <a:prstGeom prst="rect">
            <a:avLst/>
          </a:prstGeom>
        </p:spPr>
        <p:txBody>
          <a:bodyPr wrap="square">
            <a:spAutoFit/>
          </a:bodyPr>
          <a:lstStyle/>
          <a:p>
            <a:r>
              <a:rPr lang="en-US" b="1" dirty="0"/>
              <a:t>Assumptions of the model: </a:t>
            </a:r>
            <a:endParaRPr lang="en-US" dirty="0"/>
          </a:p>
          <a:p>
            <a:pPr marL="285750" indent="-285750">
              <a:buFont typeface="Arial" panose="020B0604020202020204" pitchFamily="34" charset="0"/>
              <a:buChar char="•"/>
            </a:pPr>
            <a:r>
              <a:rPr lang="en-US" dirty="0"/>
              <a:t>The price of the base follows a geometric Brownian motion with constant drift and volatility</a:t>
            </a:r>
          </a:p>
          <a:p>
            <a:pPr marL="285750" indent="-285750">
              <a:buFont typeface="Arial" panose="020B0604020202020204" pitchFamily="34" charset="0"/>
              <a:buChar char="•"/>
            </a:pPr>
            <a:r>
              <a:rPr lang="en-US" dirty="0"/>
              <a:t>There exists a risk-free interest rate</a:t>
            </a:r>
          </a:p>
          <a:p>
            <a:pPr marL="285750" indent="-285750">
              <a:buFont typeface="Arial" panose="020B0604020202020204" pitchFamily="34" charset="0"/>
              <a:buChar char="•"/>
            </a:pPr>
            <a:r>
              <a:rPr lang="en-US" dirty="0"/>
              <a:t>The stock does not pay a dividend</a:t>
            </a:r>
          </a:p>
          <a:p>
            <a:endParaRPr lang="en-US" dirty="0"/>
          </a:p>
          <a:p>
            <a:r>
              <a:rPr lang="en-US" b="1" dirty="0"/>
              <a:t>Assumptions about the market: </a:t>
            </a:r>
          </a:p>
          <a:p>
            <a:pPr marL="285750" indent="-285750">
              <a:buFont typeface="Arial" panose="020B0604020202020204" pitchFamily="34" charset="0"/>
              <a:buChar char="•"/>
            </a:pPr>
            <a:r>
              <a:rPr lang="en-US" dirty="0"/>
              <a:t>There is no arbitrage opportunity</a:t>
            </a:r>
          </a:p>
          <a:p>
            <a:pPr marL="285750" indent="-285750">
              <a:buFont typeface="Arial" panose="020B0604020202020204" pitchFamily="34" charset="0"/>
              <a:buChar char="•"/>
            </a:pPr>
            <a:r>
              <a:rPr lang="en-US" dirty="0"/>
              <a:t>Transactions do not incur any fees or costs</a:t>
            </a:r>
          </a:p>
          <a:p>
            <a:pPr marL="285750" indent="-285750">
              <a:buFont typeface="Arial" panose="020B0604020202020204" pitchFamily="34" charset="0"/>
              <a:buChar char="•"/>
            </a:pPr>
            <a:r>
              <a:rPr lang="en-US" dirty="0"/>
              <a:t>It is possible to borrow and lend any amount of cash at the riskless rate.</a:t>
            </a:r>
          </a:p>
          <a:p>
            <a:pPr marL="285750" indent="-285750">
              <a:buFont typeface="Arial" panose="020B0604020202020204" pitchFamily="34" charset="0"/>
              <a:buChar char="•"/>
            </a:pPr>
            <a:r>
              <a:rPr lang="en-US" dirty="0"/>
              <a:t>It is possible to buy and sell any amount, even fractional, of the stock</a:t>
            </a:r>
          </a:p>
        </p:txBody>
      </p:sp>
      <p:pic>
        <p:nvPicPr>
          <p:cNvPr id="11" name="Grafik 10">
            <a:extLst>
              <a:ext uri="{FF2B5EF4-FFF2-40B4-BE49-F238E27FC236}">
                <a16:creationId xmlns:a16="http://schemas.microsoft.com/office/drawing/2014/main" id="{3157EB62-1CF6-D94A-88E3-BA6F09A5884D}"/>
              </a:ext>
            </a:extLst>
          </p:cNvPr>
          <p:cNvPicPr>
            <a:picLocks noChangeAspect="1"/>
          </p:cNvPicPr>
          <p:nvPr/>
        </p:nvPicPr>
        <p:blipFill>
          <a:blip r:embed="rId2"/>
          <a:stretch>
            <a:fillRect/>
          </a:stretch>
        </p:blipFill>
        <p:spPr>
          <a:xfrm>
            <a:off x="2422185" y="4704081"/>
            <a:ext cx="4292600" cy="673100"/>
          </a:xfrm>
          <a:prstGeom prst="rect">
            <a:avLst/>
          </a:prstGeom>
        </p:spPr>
      </p:pic>
      <p:pic>
        <p:nvPicPr>
          <p:cNvPr id="13" name="Grafik 12">
            <a:extLst>
              <a:ext uri="{FF2B5EF4-FFF2-40B4-BE49-F238E27FC236}">
                <a16:creationId xmlns:a16="http://schemas.microsoft.com/office/drawing/2014/main" id="{A5B660C3-B19B-9349-A151-C631EAB49EC0}"/>
              </a:ext>
            </a:extLst>
          </p:cNvPr>
          <p:cNvPicPr>
            <a:picLocks noChangeAspect="1"/>
          </p:cNvPicPr>
          <p:nvPr/>
        </p:nvPicPr>
        <p:blipFill>
          <a:blip r:embed="rId3"/>
          <a:stretch>
            <a:fillRect/>
          </a:stretch>
        </p:blipFill>
        <p:spPr>
          <a:xfrm>
            <a:off x="-24437" y="5640275"/>
            <a:ext cx="9013371" cy="1222866"/>
          </a:xfrm>
          <a:prstGeom prst="rect">
            <a:avLst/>
          </a:prstGeom>
        </p:spPr>
      </p:pic>
      <p:sp>
        <p:nvSpPr>
          <p:cNvPr id="14" name="Oval 13">
            <a:extLst>
              <a:ext uri="{FF2B5EF4-FFF2-40B4-BE49-F238E27FC236}">
                <a16:creationId xmlns:a16="http://schemas.microsoft.com/office/drawing/2014/main" id="{0AE41A94-4937-8443-8E07-FB8DEE27F4B7}"/>
              </a:ext>
            </a:extLst>
          </p:cNvPr>
          <p:cNvSpPr/>
          <p:nvPr/>
        </p:nvSpPr>
        <p:spPr>
          <a:xfrm>
            <a:off x="827314" y="4489977"/>
            <a:ext cx="1388041" cy="5506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t>Base </a:t>
            </a:r>
            <a:r>
              <a:rPr lang="de-DE" sz="1400" dirty="0" err="1"/>
              <a:t>price</a:t>
            </a:r>
            <a:endParaRPr lang="de-DE" sz="1400" dirty="0"/>
          </a:p>
        </p:txBody>
      </p:sp>
      <p:sp>
        <p:nvSpPr>
          <p:cNvPr id="15" name="Oval 14">
            <a:extLst>
              <a:ext uri="{FF2B5EF4-FFF2-40B4-BE49-F238E27FC236}">
                <a16:creationId xmlns:a16="http://schemas.microsoft.com/office/drawing/2014/main" id="{28B88E29-D998-EE40-9515-3F1F0E16216C}"/>
              </a:ext>
            </a:extLst>
          </p:cNvPr>
          <p:cNvSpPr/>
          <p:nvPr/>
        </p:nvSpPr>
        <p:spPr>
          <a:xfrm>
            <a:off x="2895599" y="4214650"/>
            <a:ext cx="1388041" cy="5506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a:t>Expected</a:t>
            </a:r>
            <a:r>
              <a:rPr lang="de-DE" sz="1400" dirty="0"/>
              <a:t> </a:t>
            </a:r>
            <a:r>
              <a:rPr lang="de-DE" sz="1400" dirty="0" err="1"/>
              <a:t>profit</a:t>
            </a:r>
            <a:endParaRPr lang="de-DE" sz="1400" dirty="0"/>
          </a:p>
        </p:txBody>
      </p:sp>
      <p:sp>
        <p:nvSpPr>
          <p:cNvPr id="16" name="Oval 15">
            <a:extLst>
              <a:ext uri="{FF2B5EF4-FFF2-40B4-BE49-F238E27FC236}">
                <a16:creationId xmlns:a16="http://schemas.microsoft.com/office/drawing/2014/main" id="{E34A9BAB-BCD5-5D43-9BDB-7CC3D9214845}"/>
              </a:ext>
            </a:extLst>
          </p:cNvPr>
          <p:cNvSpPr/>
          <p:nvPr/>
        </p:nvSpPr>
        <p:spPr>
          <a:xfrm>
            <a:off x="5712869" y="4245230"/>
            <a:ext cx="1388041" cy="5506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a:t>Volatility</a:t>
            </a:r>
            <a:endParaRPr lang="de-DE" sz="1400" dirty="0"/>
          </a:p>
        </p:txBody>
      </p:sp>
      <p:sp>
        <p:nvSpPr>
          <p:cNvPr id="17" name="Oval 16">
            <a:extLst>
              <a:ext uri="{FF2B5EF4-FFF2-40B4-BE49-F238E27FC236}">
                <a16:creationId xmlns:a16="http://schemas.microsoft.com/office/drawing/2014/main" id="{D7E01D28-17C0-234B-8ADE-D622EDA853B9}"/>
              </a:ext>
            </a:extLst>
          </p:cNvPr>
          <p:cNvSpPr/>
          <p:nvPr/>
        </p:nvSpPr>
        <p:spPr>
          <a:xfrm>
            <a:off x="7283775" y="4630000"/>
            <a:ext cx="1388041" cy="5506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a:t>Stochastic</a:t>
            </a:r>
            <a:r>
              <a:rPr lang="de-DE" sz="1400" dirty="0"/>
              <a:t> Term</a:t>
            </a:r>
          </a:p>
        </p:txBody>
      </p:sp>
      <p:cxnSp>
        <p:nvCxnSpPr>
          <p:cNvPr id="19" name="Gerade Verbindung mit Pfeil 18">
            <a:extLst>
              <a:ext uri="{FF2B5EF4-FFF2-40B4-BE49-F238E27FC236}">
                <a16:creationId xmlns:a16="http://schemas.microsoft.com/office/drawing/2014/main" id="{17DD935F-43C5-004D-AAEC-A53AD0801B0A}"/>
              </a:ext>
            </a:extLst>
          </p:cNvPr>
          <p:cNvCxnSpPr>
            <a:cxnSpLocks/>
            <a:stCxn id="14" idx="6"/>
          </p:cNvCxnSpPr>
          <p:nvPr/>
        </p:nvCxnSpPr>
        <p:spPr>
          <a:xfrm>
            <a:off x="2215355" y="4765304"/>
            <a:ext cx="660637" cy="94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Gerade Verbindung mit Pfeil 20">
            <a:extLst>
              <a:ext uri="{FF2B5EF4-FFF2-40B4-BE49-F238E27FC236}">
                <a16:creationId xmlns:a16="http://schemas.microsoft.com/office/drawing/2014/main" id="{6D27830B-D5FB-C348-AD71-201319209AAC}"/>
              </a:ext>
            </a:extLst>
          </p:cNvPr>
          <p:cNvCxnSpPr>
            <a:cxnSpLocks/>
          </p:cNvCxnSpPr>
          <p:nvPr/>
        </p:nvCxnSpPr>
        <p:spPr>
          <a:xfrm flipH="1">
            <a:off x="3832264" y="4697651"/>
            <a:ext cx="145624" cy="29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2D6D8058-21D0-4647-94BD-E5A1DD0A7CA2}"/>
              </a:ext>
            </a:extLst>
          </p:cNvPr>
          <p:cNvCxnSpPr>
            <a:cxnSpLocks/>
          </p:cNvCxnSpPr>
          <p:nvPr/>
        </p:nvCxnSpPr>
        <p:spPr>
          <a:xfrm flipH="1">
            <a:off x="5458717" y="4547551"/>
            <a:ext cx="319528" cy="4370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Gerade Verbindung mit Pfeil 25">
            <a:extLst>
              <a:ext uri="{FF2B5EF4-FFF2-40B4-BE49-F238E27FC236}">
                <a16:creationId xmlns:a16="http://schemas.microsoft.com/office/drawing/2014/main" id="{62B352CF-5C1E-2B4B-91A2-8E063FACC37C}"/>
              </a:ext>
            </a:extLst>
          </p:cNvPr>
          <p:cNvCxnSpPr>
            <a:cxnSpLocks/>
            <a:stCxn id="17" idx="2"/>
          </p:cNvCxnSpPr>
          <p:nvPr/>
        </p:nvCxnSpPr>
        <p:spPr>
          <a:xfrm flipH="1">
            <a:off x="6659159" y="4905327"/>
            <a:ext cx="624616" cy="2447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A72789AD-D1FD-C440-B1A8-03521DA4CCFD}"/>
              </a:ext>
            </a:extLst>
          </p:cNvPr>
          <p:cNvSpPr/>
          <p:nvPr/>
        </p:nvSpPr>
        <p:spPr>
          <a:xfrm>
            <a:off x="210436" y="5150074"/>
            <a:ext cx="1388041" cy="5506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t>Option </a:t>
            </a:r>
            <a:r>
              <a:rPr lang="de-DE" sz="1400" dirty="0" err="1"/>
              <a:t>price</a:t>
            </a:r>
            <a:endParaRPr lang="de-DE" sz="1400" dirty="0"/>
          </a:p>
        </p:txBody>
      </p:sp>
      <p:cxnSp>
        <p:nvCxnSpPr>
          <p:cNvPr id="30" name="Gerade Verbindung mit Pfeil 29">
            <a:extLst>
              <a:ext uri="{FF2B5EF4-FFF2-40B4-BE49-F238E27FC236}">
                <a16:creationId xmlns:a16="http://schemas.microsoft.com/office/drawing/2014/main" id="{2A75457C-D1D4-4B44-B6A9-1DB56D0C1764}"/>
              </a:ext>
            </a:extLst>
          </p:cNvPr>
          <p:cNvCxnSpPr>
            <a:cxnSpLocks/>
          </p:cNvCxnSpPr>
          <p:nvPr/>
        </p:nvCxnSpPr>
        <p:spPr>
          <a:xfrm flipH="1">
            <a:off x="538458" y="5715810"/>
            <a:ext cx="346220" cy="248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6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0209" y="786176"/>
            <a:ext cx="2917003" cy="5538423"/>
          </a:xfrm>
          <a:ln>
            <a:solidFill>
              <a:schemeClr val="tx1"/>
            </a:solidFill>
          </a:ln>
        </p:spPr>
        <p:txBody>
          <a:bodyPr>
            <a:noAutofit/>
          </a:bodyPr>
          <a:lstStyle/>
          <a:p>
            <a:r>
              <a:rPr lang="en-US" sz="2800" u="sng" dirty="0">
                <a:solidFill>
                  <a:schemeClr val="tx1"/>
                </a:solidFill>
              </a:rPr>
              <a:t>Deduction</a:t>
            </a:r>
            <a:endParaRPr lang="en-US" sz="2800" u="sng" dirty="0"/>
          </a:p>
          <a:p>
            <a:endParaRPr lang="en-US" sz="1400" dirty="0">
              <a:solidFill>
                <a:schemeClr val="tx1"/>
              </a:solidFill>
            </a:endParaRPr>
          </a:p>
          <a:p>
            <a:endParaRPr lang="en-US" sz="1400" dirty="0">
              <a:solidFill>
                <a:schemeClr val="tx1"/>
              </a:solidFill>
            </a:endParaRPr>
          </a:p>
          <a:p>
            <a:pPr algn="l"/>
            <a:r>
              <a:rPr lang="en-US" sz="1400" dirty="0">
                <a:solidFill>
                  <a:schemeClr val="tx1"/>
                </a:solidFill>
              </a:rPr>
              <a:t>All the beans in this bag are white</a:t>
            </a:r>
          </a:p>
          <a:p>
            <a:pPr algn="l"/>
            <a:r>
              <a:rPr lang="en-US" sz="1400" dirty="0">
                <a:solidFill>
                  <a:schemeClr val="tx1"/>
                </a:solidFill>
              </a:rPr>
              <a:t>These beans are from this bag</a:t>
            </a:r>
            <a:br>
              <a:rPr lang="en-US" sz="1400" dirty="0">
                <a:solidFill>
                  <a:schemeClr val="tx1"/>
                </a:solidFill>
              </a:rPr>
            </a:br>
            <a:r>
              <a:rPr lang="en-US" sz="1400" dirty="0">
                <a:solidFill>
                  <a:schemeClr val="tx1"/>
                </a:solidFill>
              </a:rPr>
              <a:t>-------------------------------------------------</a:t>
            </a:r>
          </a:p>
          <a:p>
            <a:pPr algn="l"/>
            <a:r>
              <a:rPr lang="en-US" sz="1400" dirty="0">
                <a:solidFill>
                  <a:schemeClr val="tx1"/>
                </a:solidFill>
              </a:rPr>
              <a:t>These beans are white</a:t>
            </a:r>
          </a:p>
          <a:p>
            <a:pPr algn="l"/>
            <a:endParaRPr lang="en-US" sz="1400" dirty="0">
              <a:solidFill>
                <a:schemeClr val="tx1"/>
              </a:solidFill>
            </a:endParaRPr>
          </a:p>
          <a:p>
            <a:pPr algn="l"/>
            <a:r>
              <a:rPr lang="en-US" sz="1400" b="1" u="sng" dirty="0">
                <a:solidFill>
                  <a:schemeClr val="tx1"/>
                </a:solidFill>
              </a:rPr>
              <a:t>Properties:</a:t>
            </a:r>
          </a:p>
          <a:p>
            <a:pPr marL="285750" indent="-285750" algn="l">
              <a:buFontTx/>
              <a:buChar char="-"/>
            </a:pPr>
            <a:r>
              <a:rPr lang="en-US" sz="1400" dirty="0">
                <a:solidFill>
                  <a:schemeClr val="tx1"/>
                </a:solidFill>
              </a:rPr>
              <a:t>The truth of the premises warrants the truth of the conclusion.</a:t>
            </a:r>
          </a:p>
          <a:p>
            <a:pPr marL="285750" indent="-285750" algn="l">
              <a:buFontTx/>
              <a:buChar char="-"/>
            </a:pPr>
            <a:r>
              <a:rPr lang="en-US" sz="1400" dirty="0">
                <a:solidFill>
                  <a:schemeClr val="tx1"/>
                </a:solidFill>
              </a:rPr>
              <a:t>In a deductively valid argument, it is impossible that the premises are true and the conclusion is false.</a:t>
            </a:r>
          </a:p>
          <a:p>
            <a:pPr marL="285750" indent="-285750" algn="l">
              <a:buFontTx/>
              <a:buChar char="-"/>
            </a:pPr>
            <a:r>
              <a:rPr lang="en-US" sz="1400" dirty="0">
                <a:solidFill>
                  <a:schemeClr val="tx1"/>
                </a:solidFill>
              </a:rPr>
              <a:t>Logically necessary </a:t>
            </a:r>
          </a:p>
          <a:p>
            <a:pPr marL="285750" indent="-285750" algn="l">
              <a:buFontTx/>
              <a:buChar char="-"/>
            </a:pPr>
            <a:r>
              <a:rPr lang="en-US" sz="1400" dirty="0">
                <a:solidFill>
                  <a:schemeClr val="tx1"/>
                </a:solidFill>
              </a:rPr>
              <a:t>Not ampliative (“analytic”)</a:t>
            </a:r>
          </a:p>
          <a:p>
            <a:pPr marL="285750" indent="-285750" algn="l">
              <a:buFontTx/>
              <a:buChar char="-"/>
            </a:pPr>
            <a:r>
              <a:rPr lang="en-US" sz="1400" dirty="0">
                <a:solidFill>
                  <a:schemeClr val="tx1"/>
                </a:solidFill>
              </a:rPr>
              <a:t>A deductive argument is called „sound“ if its premises happen to be true.</a:t>
            </a:r>
          </a:p>
          <a:p>
            <a:pPr algn="l"/>
            <a:endParaRPr lang="en-US" sz="1400" dirty="0">
              <a:solidFill>
                <a:schemeClr val="tx1"/>
              </a:solidFill>
            </a:endParaRPr>
          </a:p>
          <a:p>
            <a:pPr marL="285750" indent="-285750" algn="l">
              <a:buFontTx/>
              <a:buChar char="-"/>
            </a:pPr>
            <a:endParaRPr lang="en-US" sz="1400" dirty="0">
              <a:solidFill>
                <a:schemeClr val="tx1"/>
              </a:solidFill>
            </a:endParaRPr>
          </a:p>
        </p:txBody>
      </p:sp>
      <p:sp>
        <p:nvSpPr>
          <p:cNvPr id="11" name="Untertitel 2"/>
          <p:cNvSpPr txBox="1">
            <a:spLocks/>
          </p:cNvSpPr>
          <p:nvPr/>
        </p:nvSpPr>
        <p:spPr>
          <a:xfrm>
            <a:off x="4995333" y="6416111"/>
            <a:ext cx="4148667" cy="441889"/>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de-DE" sz="1600" dirty="0">
                <a:solidFill>
                  <a:schemeClr val="tx1"/>
                </a:solidFill>
              </a:rPr>
              <a:t>C. S. Peirce, </a:t>
            </a:r>
            <a:r>
              <a:rPr lang="de-DE" sz="1600" i="1" dirty="0" err="1">
                <a:solidFill>
                  <a:schemeClr val="tx1"/>
                </a:solidFill>
              </a:rPr>
              <a:t>Deduction</a:t>
            </a:r>
            <a:r>
              <a:rPr lang="de-DE" sz="1600" i="1">
                <a:solidFill>
                  <a:schemeClr val="tx1"/>
                </a:solidFill>
              </a:rPr>
              <a:t>, </a:t>
            </a:r>
            <a:r>
              <a:rPr lang="de-DE" sz="1600" i="1" err="1">
                <a:solidFill>
                  <a:schemeClr val="tx1"/>
                </a:solidFill>
              </a:rPr>
              <a:t>Induction</a:t>
            </a:r>
            <a:r>
              <a:rPr lang="de-DE" sz="1600" i="1">
                <a:solidFill>
                  <a:schemeClr val="tx1"/>
                </a:solidFill>
              </a:rPr>
              <a:t>, Hypothesis </a:t>
            </a:r>
            <a:r>
              <a:rPr lang="de-DE" sz="1600">
                <a:solidFill>
                  <a:schemeClr val="tx1"/>
                </a:solidFill>
              </a:rPr>
              <a:t>(1878)</a:t>
            </a:r>
            <a:endParaRPr lang="de-DE" sz="1600" i="1">
              <a:solidFill>
                <a:schemeClr val="tx1"/>
              </a:solidFill>
            </a:endParaRPr>
          </a:p>
        </p:txBody>
      </p:sp>
      <p:sp>
        <p:nvSpPr>
          <p:cNvPr id="30" name="Untertitel 2"/>
          <p:cNvSpPr txBox="1">
            <a:spLocks/>
          </p:cNvSpPr>
          <p:nvPr/>
        </p:nvSpPr>
        <p:spPr>
          <a:xfrm>
            <a:off x="6082442" y="786176"/>
            <a:ext cx="2917003" cy="5538423"/>
          </a:xfrm>
          <a:prstGeom prst="rect">
            <a:avLst/>
          </a:prstGeom>
          <a:ln>
            <a:solidFill>
              <a:schemeClr val="tx1"/>
            </a:solid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u="sng">
                <a:solidFill>
                  <a:schemeClr val="tx1"/>
                </a:solidFill>
              </a:rPr>
              <a:t>Abduction</a:t>
            </a:r>
          </a:p>
          <a:p>
            <a:r>
              <a:rPr lang="en-US" sz="1400">
                <a:solidFill>
                  <a:schemeClr val="tx1"/>
                </a:solidFill>
              </a:rPr>
              <a:t>(Peirce: „Hypothesis“)</a:t>
            </a:r>
          </a:p>
          <a:p>
            <a:endParaRPr lang="en-US" sz="1400">
              <a:solidFill>
                <a:schemeClr val="tx1"/>
              </a:solidFill>
            </a:endParaRPr>
          </a:p>
          <a:p>
            <a:pPr algn="l"/>
            <a:r>
              <a:rPr lang="en-US" sz="1400">
                <a:solidFill>
                  <a:schemeClr val="tx1"/>
                </a:solidFill>
              </a:rPr>
              <a:t>All the beans in this bag are white</a:t>
            </a:r>
          </a:p>
          <a:p>
            <a:pPr algn="l"/>
            <a:r>
              <a:rPr lang="en-US" sz="1400">
                <a:solidFill>
                  <a:schemeClr val="tx1"/>
                </a:solidFill>
              </a:rPr>
              <a:t>These beans are white</a:t>
            </a:r>
          </a:p>
          <a:p>
            <a:pPr algn="l"/>
            <a:r>
              <a:rPr lang="en-US" sz="1400">
                <a:solidFill>
                  <a:schemeClr val="tx1"/>
                </a:solidFill>
              </a:rPr>
              <a:t>-------------------------------------------------</a:t>
            </a:r>
            <a:endParaRPr lang="en-US" sz="1400" b="1">
              <a:solidFill>
                <a:schemeClr val="tx1"/>
              </a:solidFill>
            </a:endParaRPr>
          </a:p>
          <a:p>
            <a:pPr algn="l"/>
            <a:r>
              <a:rPr lang="en-US" sz="1400">
                <a:solidFill>
                  <a:schemeClr val="tx1"/>
                </a:solidFill>
              </a:rPr>
              <a:t>These beans are from this bag</a:t>
            </a:r>
          </a:p>
          <a:p>
            <a:pPr algn="l"/>
            <a:endParaRPr lang="en-US" sz="1400">
              <a:solidFill>
                <a:schemeClr val="tx1"/>
              </a:solidFill>
            </a:endParaRPr>
          </a:p>
          <a:p>
            <a:pPr algn="l"/>
            <a:r>
              <a:rPr lang="en-US" sz="1400" b="1" u="sng">
                <a:solidFill>
                  <a:schemeClr val="tx1"/>
                </a:solidFill>
              </a:rPr>
              <a:t>Properties:</a:t>
            </a:r>
          </a:p>
          <a:p>
            <a:pPr marL="285750" indent="-285750" algn="l">
              <a:buFontTx/>
              <a:buChar char="-"/>
            </a:pPr>
            <a:r>
              <a:rPr lang="en-US" sz="1400">
                <a:solidFill>
                  <a:schemeClr val="tx1"/>
                </a:solidFill>
              </a:rPr>
              <a:t>The truth of the premises does not warrant the truth of the conclusion.</a:t>
            </a:r>
          </a:p>
          <a:p>
            <a:pPr marL="285750" indent="-285750" algn="l">
              <a:buFontTx/>
              <a:buChar char="-"/>
            </a:pPr>
            <a:r>
              <a:rPr lang="en-US" sz="1400">
                <a:solidFill>
                  <a:schemeClr val="tx1"/>
                </a:solidFill>
              </a:rPr>
              <a:t>It is possible that the premises are true and the conclusion is false.</a:t>
            </a:r>
          </a:p>
          <a:p>
            <a:pPr marL="285750" indent="-285750" algn="l">
              <a:buFontTx/>
              <a:buChar char="-"/>
            </a:pPr>
            <a:r>
              <a:rPr lang="en-US" sz="1400">
                <a:solidFill>
                  <a:schemeClr val="tx1"/>
                </a:solidFill>
              </a:rPr>
              <a:t>Not necessary</a:t>
            </a:r>
          </a:p>
          <a:p>
            <a:pPr marL="285750" indent="-285750" algn="l">
              <a:buFontTx/>
              <a:buChar char="-"/>
            </a:pPr>
            <a:r>
              <a:rPr lang="en-US" sz="1400" err="1">
                <a:solidFill>
                  <a:schemeClr val="tx1"/>
                </a:solidFill>
              </a:rPr>
              <a:t>Ampliative</a:t>
            </a:r>
            <a:r>
              <a:rPr lang="en-US" sz="1400">
                <a:solidFill>
                  <a:schemeClr val="tx1"/>
                </a:solidFill>
              </a:rPr>
              <a:t> (”synthetic”)</a:t>
            </a:r>
          </a:p>
          <a:p>
            <a:pPr marL="285750" indent="-285750" algn="l">
              <a:buFontTx/>
              <a:buChar char="-"/>
            </a:pPr>
            <a:r>
              <a:rPr lang="en-US" sz="1400">
                <a:solidFill>
                  <a:schemeClr val="tx1"/>
                </a:solidFill>
              </a:rPr>
              <a:t>The conclusion „explains“ the premises.</a:t>
            </a:r>
          </a:p>
          <a:p>
            <a:pPr marL="285750" indent="-285750" algn="l">
              <a:buFontTx/>
              <a:buChar char="-"/>
            </a:pPr>
            <a:r>
              <a:rPr lang="en-US" sz="1400" b="1" i="1">
                <a:solidFill>
                  <a:schemeClr val="tx1"/>
                </a:solidFill>
              </a:rPr>
              <a:t>Inference to the best explanation</a:t>
            </a:r>
            <a:endParaRPr lang="en-US" sz="1400" b="1">
              <a:solidFill>
                <a:schemeClr val="tx1"/>
              </a:solidFill>
            </a:endParaRPr>
          </a:p>
          <a:p>
            <a:pPr algn="l"/>
            <a:endParaRPr lang="en-US" sz="1400">
              <a:solidFill>
                <a:schemeClr val="tx1"/>
              </a:solidFill>
            </a:endParaRPr>
          </a:p>
        </p:txBody>
      </p:sp>
      <p:sp>
        <p:nvSpPr>
          <p:cNvPr id="32" name="Untertitel 2"/>
          <p:cNvSpPr txBox="1">
            <a:spLocks/>
          </p:cNvSpPr>
          <p:nvPr/>
        </p:nvSpPr>
        <p:spPr>
          <a:xfrm>
            <a:off x="3165439" y="786176"/>
            <a:ext cx="2917003" cy="5538423"/>
          </a:xfrm>
          <a:prstGeom prst="rect">
            <a:avLst/>
          </a:prstGeom>
          <a:ln>
            <a:solidFill>
              <a:schemeClr val="tx1"/>
            </a:solid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u="sng">
                <a:solidFill>
                  <a:schemeClr val="tx1"/>
                </a:solidFill>
              </a:rPr>
              <a:t>Induction</a:t>
            </a:r>
            <a:endParaRPr lang="en-US" sz="2800" u="sng"/>
          </a:p>
          <a:p>
            <a:endParaRPr lang="en-US" sz="1400">
              <a:solidFill>
                <a:schemeClr val="tx1"/>
              </a:solidFill>
            </a:endParaRPr>
          </a:p>
          <a:p>
            <a:endParaRPr lang="en-US" sz="1400">
              <a:solidFill>
                <a:schemeClr val="tx1"/>
              </a:solidFill>
            </a:endParaRPr>
          </a:p>
          <a:p>
            <a:pPr algn="l"/>
            <a:r>
              <a:rPr lang="en-US" sz="1400">
                <a:solidFill>
                  <a:schemeClr val="tx1"/>
                </a:solidFill>
              </a:rPr>
              <a:t>These beans are white</a:t>
            </a:r>
          </a:p>
          <a:p>
            <a:pPr algn="l"/>
            <a:r>
              <a:rPr lang="en-US" sz="1400">
                <a:solidFill>
                  <a:schemeClr val="tx1"/>
                </a:solidFill>
              </a:rPr>
              <a:t>These beans are from this bag</a:t>
            </a:r>
          </a:p>
          <a:p>
            <a:pPr algn="l"/>
            <a:r>
              <a:rPr lang="en-US" sz="1400">
                <a:solidFill>
                  <a:schemeClr val="tx1"/>
                </a:solidFill>
              </a:rPr>
              <a:t>-------------------------------------------------</a:t>
            </a:r>
          </a:p>
          <a:p>
            <a:pPr algn="l"/>
            <a:r>
              <a:rPr lang="en-US" sz="1400">
                <a:solidFill>
                  <a:schemeClr val="tx1"/>
                </a:solidFill>
              </a:rPr>
              <a:t>All the beans in this bag are white</a:t>
            </a:r>
          </a:p>
          <a:p>
            <a:pPr algn="l"/>
            <a:endParaRPr lang="en-US" sz="1400">
              <a:solidFill>
                <a:schemeClr val="tx1"/>
              </a:solidFill>
            </a:endParaRPr>
          </a:p>
          <a:p>
            <a:pPr algn="l"/>
            <a:r>
              <a:rPr lang="en-US" sz="1400" b="1" u="sng">
                <a:solidFill>
                  <a:schemeClr val="tx1"/>
                </a:solidFill>
              </a:rPr>
              <a:t>Properties:</a:t>
            </a:r>
          </a:p>
          <a:p>
            <a:pPr marL="285750" indent="-285750" algn="l">
              <a:buFontTx/>
              <a:buChar char="-"/>
            </a:pPr>
            <a:r>
              <a:rPr lang="en-US" sz="1400">
                <a:solidFill>
                  <a:schemeClr val="tx1"/>
                </a:solidFill>
              </a:rPr>
              <a:t>The truth of the premises does not warrant the truth of the conclusion.</a:t>
            </a:r>
          </a:p>
          <a:p>
            <a:pPr marL="285750" indent="-285750" algn="l">
              <a:buFontTx/>
              <a:buChar char="-"/>
            </a:pPr>
            <a:r>
              <a:rPr lang="en-US" sz="1400">
                <a:solidFill>
                  <a:schemeClr val="tx1"/>
                </a:solidFill>
              </a:rPr>
              <a:t>It is possible that the premises are true and the conclusion is false.</a:t>
            </a:r>
          </a:p>
          <a:p>
            <a:pPr marL="285750" indent="-285750" algn="l">
              <a:buFontTx/>
              <a:buChar char="-"/>
            </a:pPr>
            <a:r>
              <a:rPr lang="en-US" sz="1400">
                <a:solidFill>
                  <a:schemeClr val="tx1"/>
                </a:solidFill>
              </a:rPr>
              <a:t>Not necessary</a:t>
            </a:r>
          </a:p>
          <a:p>
            <a:pPr marL="285750" indent="-285750" algn="l">
              <a:buFontTx/>
              <a:buChar char="-"/>
            </a:pPr>
            <a:r>
              <a:rPr lang="en-US" sz="1400" err="1">
                <a:solidFill>
                  <a:schemeClr val="tx1"/>
                </a:solidFill>
              </a:rPr>
              <a:t>Ampliative</a:t>
            </a:r>
            <a:r>
              <a:rPr lang="en-US" sz="1400">
                <a:solidFill>
                  <a:schemeClr val="tx1"/>
                </a:solidFill>
              </a:rPr>
              <a:t> (”synthetic”)</a:t>
            </a:r>
          </a:p>
          <a:p>
            <a:pPr algn="l"/>
            <a:endParaRPr lang="en-US" sz="1400">
              <a:solidFill>
                <a:schemeClr val="tx1"/>
              </a:solidFill>
            </a:endParaRPr>
          </a:p>
          <a:p>
            <a:pPr marL="285750" indent="-285750" algn="l">
              <a:buFontTx/>
              <a:buChar char="-"/>
            </a:pPr>
            <a:endParaRPr lang="en-US" sz="1400">
              <a:solidFill>
                <a:schemeClr val="tx1"/>
              </a:solidFill>
            </a:endParaRPr>
          </a:p>
          <a:p>
            <a:pPr algn="l"/>
            <a:endParaRPr lang="en-US" sz="1400">
              <a:solidFill>
                <a:schemeClr val="tx1"/>
              </a:solidFill>
            </a:endParaRPr>
          </a:p>
        </p:txBody>
      </p:sp>
      <p:sp>
        <p:nvSpPr>
          <p:cNvPr id="35" name="Textfeld 34"/>
          <p:cNvSpPr txBox="1"/>
          <p:nvPr/>
        </p:nvSpPr>
        <p:spPr>
          <a:xfrm>
            <a:off x="3602182" y="2162848"/>
            <a:ext cx="184666" cy="369332"/>
          </a:xfrm>
          <a:prstGeom prst="rect">
            <a:avLst/>
          </a:prstGeom>
          <a:noFill/>
        </p:spPr>
        <p:txBody>
          <a:bodyPr wrap="none" rtlCol="0">
            <a:spAutoFit/>
          </a:bodyPr>
          <a:lstStyle/>
          <a:p>
            <a:endParaRPr lang="de-DE"/>
          </a:p>
        </p:txBody>
      </p:sp>
      <p:sp>
        <p:nvSpPr>
          <p:cNvPr id="2" name="Textfeld 1"/>
          <p:cNvSpPr txBox="1"/>
          <p:nvPr/>
        </p:nvSpPr>
        <p:spPr>
          <a:xfrm>
            <a:off x="3165439" y="150124"/>
            <a:ext cx="3022006" cy="523220"/>
          </a:xfrm>
          <a:prstGeom prst="rect">
            <a:avLst/>
          </a:prstGeom>
          <a:noFill/>
        </p:spPr>
        <p:txBody>
          <a:bodyPr wrap="none" rtlCol="0">
            <a:spAutoFit/>
          </a:bodyPr>
          <a:lstStyle/>
          <a:p>
            <a:pPr algn="ctr"/>
            <a:r>
              <a:rPr lang="en-US" sz="2800"/>
              <a:t>Types of Inferences</a:t>
            </a:r>
            <a:endParaRPr lang="de-DE" sz="2800"/>
          </a:p>
        </p:txBody>
      </p:sp>
      <p:pic>
        <p:nvPicPr>
          <p:cNvPr id="4" name="Grafik 3">
            <a:extLst>
              <a:ext uri="{FF2B5EF4-FFF2-40B4-BE49-F238E27FC236}">
                <a16:creationId xmlns:a16="http://schemas.microsoft.com/office/drawing/2014/main" id="{91F66BC1-C266-0B4D-B24B-B75AC3B8834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4598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FB769CD0-200A-564A-8CF1-F811C0060A39}"/>
              </a:ext>
            </a:extLst>
          </p:cNvPr>
          <p:cNvGraphicFramePr>
            <a:graphicFrameLocks noGrp="1"/>
          </p:cNvGraphicFramePr>
          <p:nvPr>
            <p:extLst>
              <p:ext uri="{D42A27DB-BD31-4B8C-83A1-F6EECF244321}">
                <p14:modId xmlns:p14="http://schemas.microsoft.com/office/powerpoint/2010/main" val="1946870190"/>
              </p:ext>
            </p:extLst>
          </p:nvPr>
        </p:nvGraphicFramePr>
        <p:xfrm>
          <a:off x="1825863" y="3782772"/>
          <a:ext cx="5486400" cy="2590800"/>
        </p:xfrm>
        <a:graphic>
          <a:graphicData uri="http://schemas.openxmlformats.org/drawingml/2006/table">
            <a:tbl>
              <a:tblPr firstRow="1" bandRow="1">
                <a:tableStyleId>{2D5ABB26-0587-4C30-8999-92F81FD0307C}</a:tableStyleId>
              </a:tblPr>
              <a:tblGrid>
                <a:gridCol w="1298713">
                  <a:extLst>
                    <a:ext uri="{9D8B030D-6E8A-4147-A177-3AD203B41FA5}">
                      <a16:colId xmlns:a16="http://schemas.microsoft.com/office/drawing/2014/main" val="2040984756"/>
                    </a:ext>
                  </a:extLst>
                </a:gridCol>
                <a:gridCol w="2025096">
                  <a:extLst>
                    <a:ext uri="{9D8B030D-6E8A-4147-A177-3AD203B41FA5}">
                      <a16:colId xmlns:a16="http://schemas.microsoft.com/office/drawing/2014/main" val="1242806139"/>
                    </a:ext>
                  </a:extLst>
                </a:gridCol>
                <a:gridCol w="2162591">
                  <a:extLst>
                    <a:ext uri="{9D8B030D-6E8A-4147-A177-3AD203B41FA5}">
                      <a16:colId xmlns:a16="http://schemas.microsoft.com/office/drawing/2014/main" val="2623727246"/>
                    </a:ext>
                  </a:extLst>
                </a:gridCol>
              </a:tblGrid>
              <a:tr h="565505">
                <a:tc>
                  <a:txBody>
                    <a:bodyPr/>
                    <a:lstStyle/>
                    <a:p>
                      <a:pPr algn="ctr"/>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de-DE" sz="1800" kern="1200" dirty="0" err="1">
                          <a:solidFill>
                            <a:schemeClr val="tx1"/>
                          </a:solidFill>
                          <a:latin typeface="+mn-lt"/>
                          <a:ea typeface="+mn-ea"/>
                          <a:cs typeface="+mn-cs"/>
                        </a:rPr>
                        <a:t>analytic</a:t>
                      </a:r>
                      <a:endParaRPr lang="de-DE" sz="18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de-DE" sz="1800" kern="1200" dirty="0" err="1">
                          <a:solidFill>
                            <a:schemeClr val="tx1"/>
                          </a:solidFill>
                          <a:latin typeface="+mn-lt"/>
                          <a:ea typeface="+mn-ea"/>
                          <a:cs typeface="+mn-cs"/>
                        </a:rPr>
                        <a:t>synthetic</a:t>
                      </a:r>
                      <a:endParaRPr lang="de-DE" sz="18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1144935"/>
                  </a:ext>
                </a:extLst>
              </a:tr>
              <a:tr h="1012647">
                <a:tc>
                  <a:txBody>
                    <a:bodyPr/>
                    <a:lstStyle/>
                    <a:p>
                      <a:pPr algn="ctr"/>
                      <a:r>
                        <a:rPr lang="de-DE"/>
                        <a:t>A priori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de-DE" sz="1800" kern="1200" dirty="0">
                          <a:solidFill>
                            <a:srgbClr val="FF0000"/>
                          </a:solidFill>
                          <a:latin typeface="+mn-lt"/>
                          <a:ea typeface="+mn-ea"/>
                          <a:cs typeface="+mn-cs"/>
                        </a:rPr>
                        <a:t>x</a:t>
                      </a:r>
                      <a:r>
                        <a:rPr lang="de-DE" sz="1800" kern="1200" dirty="0">
                          <a:solidFill>
                            <a:schemeClr val="tx1"/>
                          </a:solidFill>
                          <a:latin typeface="+mn-lt"/>
                          <a:ea typeface="+mn-ea"/>
                          <a:cs typeface="+mn-cs"/>
                        </a:rPr>
                        <a:t> </a:t>
                      </a:r>
                      <a:r>
                        <a:rPr lang="de-DE" sz="1800" kern="1200" dirty="0">
                          <a:solidFill>
                            <a:srgbClr val="00B0F0"/>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de-DE" sz="1800" kern="1200" dirty="0">
                          <a:solidFill>
                            <a:srgbClr val="00B0F0"/>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251777"/>
                  </a:ext>
                </a:extLst>
              </a:tr>
              <a:tr h="1012648">
                <a:tc>
                  <a:txBody>
                    <a:bodyPr/>
                    <a:lstStyle/>
                    <a:p>
                      <a:pPr algn="ctr"/>
                      <a:r>
                        <a:rPr lang="de-DE"/>
                        <a:t>A posteriori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endParaRPr lang="de-DE" sz="18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800" kern="1200" dirty="0">
                          <a:solidFill>
                            <a:srgbClr val="FF0000"/>
                          </a:solidFill>
                          <a:latin typeface="+mn-lt"/>
                          <a:ea typeface="+mn-ea"/>
                          <a:cs typeface="+mn-cs"/>
                        </a:rPr>
                        <a:t>x</a:t>
                      </a:r>
                      <a:r>
                        <a:rPr lang="de-DE" sz="1800" kern="1200" dirty="0">
                          <a:solidFill>
                            <a:schemeClr val="tx1"/>
                          </a:solidFill>
                          <a:latin typeface="+mn-lt"/>
                          <a:ea typeface="+mn-ea"/>
                          <a:cs typeface="+mn-cs"/>
                        </a:rPr>
                        <a:t> </a:t>
                      </a:r>
                      <a:r>
                        <a:rPr lang="de-DE" sz="1800" kern="1200" dirty="0">
                          <a:solidFill>
                            <a:srgbClr val="00B0F0"/>
                          </a:solidFill>
                          <a:latin typeface="+mn-lt"/>
                          <a:ea typeface="+mn-ea"/>
                          <a:cs typeface="+mn-cs"/>
                        </a:rPr>
                        <a:t>x</a:t>
                      </a:r>
                      <a:r>
                        <a:rPr lang="de-DE" sz="1800" kern="1200" dirty="0">
                          <a:solidFill>
                            <a:schemeClr val="tx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313519"/>
                  </a:ext>
                </a:extLst>
              </a:tr>
            </a:tbl>
          </a:graphicData>
        </a:graphic>
      </p:graphicFrame>
      <p:sp>
        <p:nvSpPr>
          <p:cNvPr id="6" name="Textfeld 5">
            <a:extLst>
              <a:ext uri="{FF2B5EF4-FFF2-40B4-BE49-F238E27FC236}">
                <a16:creationId xmlns:a16="http://schemas.microsoft.com/office/drawing/2014/main" id="{761DEFB6-7BB6-104E-8EE7-81CB5783A00C}"/>
              </a:ext>
            </a:extLst>
          </p:cNvPr>
          <p:cNvSpPr txBox="1"/>
          <p:nvPr/>
        </p:nvSpPr>
        <p:spPr>
          <a:xfrm>
            <a:off x="1752976" y="6373572"/>
            <a:ext cx="2934906" cy="369332"/>
          </a:xfrm>
          <a:prstGeom prst="rect">
            <a:avLst/>
          </a:prstGeom>
          <a:noFill/>
        </p:spPr>
        <p:txBody>
          <a:bodyPr wrap="none" rtlCol="0">
            <a:spAutoFit/>
          </a:bodyPr>
          <a:lstStyle/>
          <a:p>
            <a:r>
              <a:rPr lang="de-DE" dirty="0">
                <a:solidFill>
                  <a:srgbClr val="FF0000"/>
                </a:solidFill>
              </a:rPr>
              <a:t>x: </a:t>
            </a:r>
            <a:r>
              <a:rPr lang="de-DE" dirty="0" err="1">
                <a:solidFill>
                  <a:srgbClr val="FF0000"/>
                </a:solidFill>
              </a:rPr>
              <a:t>Empiricism</a:t>
            </a:r>
            <a:r>
              <a:rPr lang="de-DE" dirty="0">
                <a:solidFill>
                  <a:srgbClr val="FF0000"/>
                </a:solidFill>
              </a:rPr>
              <a:t>	 </a:t>
            </a:r>
            <a:r>
              <a:rPr lang="de-DE" dirty="0">
                <a:solidFill>
                  <a:srgbClr val="00B0F0"/>
                </a:solidFill>
              </a:rPr>
              <a:t>x: </a:t>
            </a:r>
            <a:r>
              <a:rPr lang="de-DE" dirty="0" err="1">
                <a:solidFill>
                  <a:srgbClr val="00B0F0"/>
                </a:solidFill>
              </a:rPr>
              <a:t>Rationalism</a:t>
            </a:r>
            <a:endParaRPr lang="de-DE" dirty="0">
              <a:solidFill>
                <a:srgbClr val="00B0F0"/>
              </a:solidFill>
            </a:endParaRPr>
          </a:p>
        </p:txBody>
      </p:sp>
      <p:sp>
        <p:nvSpPr>
          <p:cNvPr id="7" name="Textfeld 6">
            <a:extLst>
              <a:ext uri="{FF2B5EF4-FFF2-40B4-BE49-F238E27FC236}">
                <a16:creationId xmlns:a16="http://schemas.microsoft.com/office/drawing/2014/main" id="{D3333E29-A558-4948-9E41-06E2128AC350}"/>
              </a:ext>
            </a:extLst>
          </p:cNvPr>
          <p:cNvSpPr txBox="1"/>
          <p:nvPr/>
        </p:nvSpPr>
        <p:spPr>
          <a:xfrm>
            <a:off x="1763459" y="162847"/>
            <a:ext cx="5848845" cy="584775"/>
          </a:xfrm>
          <a:prstGeom prst="rect">
            <a:avLst/>
          </a:prstGeom>
          <a:noFill/>
        </p:spPr>
        <p:txBody>
          <a:bodyPr wrap="none" rtlCol="0">
            <a:spAutoFit/>
          </a:bodyPr>
          <a:lstStyle/>
          <a:p>
            <a:pPr algn="ctr"/>
            <a:r>
              <a:rPr lang="en-US" sz="3200" b="1" dirty="0"/>
              <a:t>The analytic/synthetic distinction</a:t>
            </a:r>
            <a:endParaRPr lang="de-DE" sz="3200" b="1" dirty="0"/>
          </a:p>
        </p:txBody>
      </p:sp>
      <p:sp>
        <p:nvSpPr>
          <p:cNvPr id="11" name="Textfeld 10">
            <a:extLst>
              <a:ext uri="{FF2B5EF4-FFF2-40B4-BE49-F238E27FC236}">
                <a16:creationId xmlns:a16="http://schemas.microsoft.com/office/drawing/2014/main" id="{346C66BD-3F66-EB41-9288-25BF5F4D34CE}"/>
              </a:ext>
            </a:extLst>
          </p:cNvPr>
          <p:cNvSpPr txBox="1"/>
          <p:nvPr/>
        </p:nvSpPr>
        <p:spPr>
          <a:xfrm>
            <a:off x="616225" y="857119"/>
            <a:ext cx="7712765" cy="2816156"/>
          </a:xfrm>
          <a:prstGeom prst="rect">
            <a:avLst/>
          </a:prstGeom>
          <a:noFill/>
        </p:spPr>
        <p:txBody>
          <a:bodyPr wrap="square" rtlCol="0">
            <a:spAutoFit/>
          </a:bodyPr>
          <a:lstStyle/>
          <a:p>
            <a:pPr>
              <a:spcAft>
                <a:spcPts val="600"/>
              </a:spcAft>
            </a:pPr>
            <a:r>
              <a:rPr lang="en-US" b="1" dirty="0"/>
              <a:t>Analytic statements: </a:t>
            </a:r>
            <a:r>
              <a:rPr lang="en-US" dirty="0"/>
              <a:t>True/false by virtue of the meaning of terms. Negation leads to contradiction. </a:t>
            </a:r>
            <a:br>
              <a:rPr lang="en-US" dirty="0"/>
            </a:br>
            <a:r>
              <a:rPr lang="en-US" i="1" dirty="0"/>
              <a:t>Examples</a:t>
            </a:r>
            <a:r>
              <a:rPr lang="en-US" dirty="0"/>
              <a:t>: Triangles have three angles. Bachelors are unmarried men. </a:t>
            </a:r>
          </a:p>
          <a:p>
            <a:pPr>
              <a:spcAft>
                <a:spcPts val="600"/>
              </a:spcAft>
            </a:pPr>
            <a:r>
              <a:rPr lang="en-US" b="1" dirty="0"/>
              <a:t>Synthetic statements</a:t>
            </a:r>
            <a:r>
              <a:rPr lang="en-US" dirty="0"/>
              <a:t>: Truth/falsehood depends on empirical matters of fact. Negation does not lead to contradiction. </a:t>
            </a:r>
            <a:br>
              <a:rPr lang="en-US" dirty="0"/>
            </a:br>
            <a:r>
              <a:rPr lang="en-US" i="1" dirty="0"/>
              <a:t>Examples</a:t>
            </a:r>
            <a:r>
              <a:rPr lang="en-US" dirty="0"/>
              <a:t>: Paris is the capital of France. France has the largest oil reserves on the planet. The sun will raise tomorrow.</a:t>
            </a:r>
          </a:p>
          <a:p>
            <a:pPr>
              <a:spcAft>
                <a:spcPts val="600"/>
              </a:spcAft>
            </a:pPr>
            <a:r>
              <a:rPr lang="en-US" b="1" dirty="0"/>
              <a:t>a priori statements: </a:t>
            </a:r>
            <a:r>
              <a:rPr lang="en-US" dirty="0"/>
              <a:t>Verification does not require experience</a:t>
            </a:r>
          </a:p>
          <a:p>
            <a:pPr>
              <a:spcAft>
                <a:spcPts val="600"/>
              </a:spcAft>
            </a:pPr>
            <a:r>
              <a:rPr lang="en-US" b="1" dirty="0"/>
              <a:t>a posteriori statements: </a:t>
            </a:r>
            <a:r>
              <a:rPr lang="en-US" dirty="0"/>
              <a:t>Verification requires experience</a:t>
            </a:r>
          </a:p>
        </p:txBody>
      </p:sp>
    </p:spTree>
    <p:extLst>
      <p:ext uri="{BB962C8B-B14F-4D97-AF65-F5344CB8AC3E}">
        <p14:creationId xmlns:p14="http://schemas.microsoft.com/office/powerpoint/2010/main" val="17790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659466" y="144561"/>
            <a:ext cx="6057900" cy="562407"/>
          </a:xfrm>
        </p:spPr>
        <p:txBody>
          <a:bodyPr>
            <a:noAutofit/>
          </a:bodyPr>
          <a:lstStyle/>
          <a:p>
            <a:r>
              <a:rPr lang="de-DE" sz="3200" b="1"/>
              <a:t>Hume on </a:t>
            </a:r>
            <a:r>
              <a:rPr lang="de-DE" sz="3200" b="1" err="1"/>
              <a:t>causality</a:t>
            </a:r>
            <a:endParaRPr lang="de-DE" sz="3200" b="1"/>
          </a:p>
        </p:txBody>
      </p:sp>
      <p:sp>
        <p:nvSpPr>
          <p:cNvPr id="11" name="Rechteck 10"/>
          <p:cNvSpPr/>
          <p:nvPr/>
        </p:nvSpPr>
        <p:spPr>
          <a:xfrm>
            <a:off x="385233" y="973669"/>
            <a:ext cx="8432800" cy="5410198"/>
          </a:xfrm>
          <a:prstGeom prst="rect">
            <a:avLst/>
          </a:prstGeom>
        </p:spPr>
        <p:txBody>
          <a:bodyPr wrap="square">
            <a:normAutofit lnSpcReduction="10000"/>
          </a:bodyPr>
          <a:lstStyle/>
          <a:p>
            <a:pPr algn="just"/>
            <a:r>
              <a:rPr lang="en-GB"/>
              <a:t>„Here is a billiard-ball lying on the table, and another ball moving towards it with rapidity. They strike; and the ball, which was formerly at rest, now acquires a motion. This is as perfect an instance of the relation of cause and effect as any which we know, either by sensation or by reflection. Let us therefore examine it. </a:t>
            </a:r>
            <a:r>
              <a:rPr lang="en-GB" err="1"/>
              <a:t>’Tis</a:t>
            </a:r>
            <a:r>
              <a:rPr lang="en-GB"/>
              <a:t> evident, that the two balls touched one another before the motion was communicated, and that there was no interval betwixt the shock and the motion. </a:t>
            </a:r>
            <a:r>
              <a:rPr lang="en-GB" b="1"/>
              <a:t>Contiguity</a:t>
            </a:r>
            <a:r>
              <a:rPr lang="en-GB"/>
              <a:t> in time and place is therefore a requisite circumstance to the operation of all causes. </a:t>
            </a:r>
            <a:r>
              <a:rPr lang="en-GB" err="1"/>
              <a:t>’Tis</a:t>
            </a:r>
            <a:r>
              <a:rPr lang="en-GB"/>
              <a:t> evident likewise, that the motion, which was the cause, is prior to the motion, which was the effect. </a:t>
            </a:r>
            <a:r>
              <a:rPr lang="en-GB" b="1"/>
              <a:t>Priority</a:t>
            </a:r>
            <a:r>
              <a:rPr lang="en-GB"/>
              <a:t> in time, is therefore another requisite circumstance in every cause. But this is not all. Let us try any other balls of the same kind in a like situation, and we shall always find, that the impulse of the one produces motion in the other. Here therefore is a third  circumstance, viz., that is a </a:t>
            </a:r>
            <a:r>
              <a:rPr lang="en-GB" b="1"/>
              <a:t>constant conjunction </a:t>
            </a:r>
            <a:r>
              <a:rPr lang="en-GB"/>
              <a:t>betwixt the cause and effect. Every object like the cause, produces always some object like the effect. </a:t>
            </a:r>
            <a:r>
              <a:rPr lang="en-GB">
                <a:effectLst>
                  <a:glow rad="101600">
                    <a:srgbClr val="FFFF00">
                      <a:alpha val="75000"/>
                    </a:srgbClr>
                  </a:glow>
                </a:effectLst>
              </a:rPr>
              <a:t>Beyond these three circumstances of contiguity, priority, and constant conjunction, I can discover nothing in this cause. The first ball is in motion; touches the second; immediately the second is in motion: and when I try the experiment with the same or like balls, in the same or like circumstances, I find that upon the motion and touch of the one ball, motion always follows in the other. In whatever shape I turn this matter, and however I examine it, I can find nothing farther.“ </a:t>
            </a:r>
          </a:p>
          <a:p>
            <a:pPr algn="just"/>
            <a:endParaRPr lang="en-GB" i="1">
              <a:effectLst>
                <a:glow rad="101600">
                  <a:srgbClr val="FFFF00">
                    <a:alpha val="75000"/>
                  </a:srgbClr>
                </a:glow>
              </a:effectLst>
            </a:endParaRPr>
          </a:p>
          <a:p>
            <a:pPr algn="just"/>
            <a:r>
              <a:rPr lang="en-GB" i="1"/>
              <a:t>(An Enquiry Concerning Human Understanding, Abstract of a Treatise of Human Nature</a:t>
            </a:r>
            <a:r>
              <a:rPr lang="en-GB"/>
              <a:t>)</a:t>
            </a:r>
          </a:p>
        </p:txBody>
      </p:sp>
    </p:spTree>
    <p:extLst>
      <p:ext uri="{BB962C8B-B14F-4D97-AF65-F5344CB8AC3E}">
        <p14:creationId xmlns:p14="http://schemas.microsoft.com/office/powerpoint/2010/main" val="44969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4702" y="297233"/>
            <a:ext cx="7837251" cy="584775"/>
          </a:xfrm>
          <a:prstGeom prst="rect">
            <a:avLst/>
          </a:prstGeom>
          <a:noFill/>
        </p:spPr>
        <p:txBody>
          <a:bodyPr wrap="square" rtlCol="0">
            <a:spAutoFit/>
          </a:bodyPr>
          <a:lstStyle/>
          <a:p>
            <a:pPr algn="ctr"/>
            <a:r>
              <a:rPr lang="en-US" sz="3200" b="1"/>
              <a:t>David Hume and the Problem of Induction</a:t>
            </a:r>
          </a:p>
        </p:txBody>
      </p:sp>
      <p:sp>
        <p:nvSpPr>
          <p:cNvPr id="10" name="TextBox 9"/>
          <p:cNvSpPr txBox="1"/>
          <p:nvPr/>
        </p:nvSpPr>
        <p:spPr>
          <a:xfrm>
            <a:off x="4042652" y="1300839"/>
            <a:ext cx="4390147" cy="3036729"/>
          </a:xfrm>
          <a:prstGeom prst="rect">
            <a:avLst/>
          </a:prstGeom>
          <a:noFill/>
        </p:spPr>
        <p:txBody>
          <a:bodyPr wrap="square" rtlCol="0">
            <a:spAutoFit/>
          </a:bodyPr>
          <a:lstStyle/>
          <a:p>
            <a:pPr>
              <a:lnSpc>
                <a:spcPct val="120000"/>
              </a:lnSpc>
            </a:pPr>
            <a:r>
              <a:rPr lang="en-US" sz="2000"/>
              <a:t>Reasoning that goes beyond past and present is based on cause and effect</a:t>
            </a:r>
          </a:p>
          <a:p>
            <a:pPr>
              <a:lnSpc>
                <a:spcPct val="120000"/>
              </a:lnSpc>
            </a:pPr>
            <a:endParaRPr lang="en-US" sz="2000"/>
          </a:p>
          <a:p>
            <a:pPr>
              <a:lnSpc>
                <a:spcPct val="120000"/>
              </a:lnSpc>
            </a:pPr>
            <a:r>
              <a:rPr lang="en-US" sz="2000"/>
              <a:t>The relation of causality:</a:t>
            </a:r>
          </a:p>
          <a:p>
            <a:pPr>
              <a:lnSpc>
                <a:spcPct val="120000"/>
              </a:lnSpc>
            </a:pPr>
            <a:r>
              <a:rPr lang="en-US" sz="2000"/>
              <a:t>	1) constant conjunction</a:t>
            </a:r>
          </a:p>
          <a:p>
            <a:pPr>
              <a:lnSpc>
                <a:spcPct val="120000"/>
              </a:lnSpc>
            </a:pPr>
            <a:r>
              <a:rPr lang="en-US" sz="2000"/>
              <a:t>	2) contiguity</a:t>
            </a:r>
          </a:p>
          <a:p>
            <a:pPr>
              <a:lnSpc>
                <a:spcPct val="120000"/>
              </a:lnSpc>
            </a:pPr>
            <a:r>
              <a:rPr lang="en-US" sz="2000"/>
              <a:t>	3) priority in time (of the cause)</a:t>
            </a:r>
          </a:p>
          <a:p>
            <a:pPr>
              <a:lnSpc>
                <a:spcPct val="120000"/>
              </a:lnSpc>
            </a:pPr>
            <a:r>
              <a:rPr lang="en-US" sz="2000"/>
              <a:t>	4) NO necessary connection!!!!</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696" y="1226153"/>
            <a:ext cx="3018547" cy="3589065"/>
          </a:xfrm>
          <a:prstGeom prst="rect">
            <a:avLst/>
          </a:prstGeom>
        </p:spPr>
      </p:pic>
      <p:sp>
        <p:nvSpPr>
          <p:cNvPr id="4" name="Rectangle 3"/>
          <p:cNvSpPr/>
          <p:nvPr/>
        </p:nvSpPr>
        <p:spPr>
          <a:xfrm>
            <a:off x="-241030" y="4805419"/>
            <a:ext cx="4572000" cy="646331"/>
          </a:xfrm>
          <a:prstGeom prst="rect">
            <a:avLst/>
          </a:prstGeom>
        </p:spPr>
        <p:txBody>
          <a:bodyPr>
            <a:spAutoFit/>
          </a:bodyPr>
          <a:lstStyle/>
          <a:p>
            <a:pPr algn="ctr"/>
            <a:r>
              <a:rPr lang="en-US"/>
              <a:t>David Hume</a:t>
            </a:r>
          </a:p>
          <a:p>
            <a:pPr algn="ctr"/>
            <a:r>
              <a:rPr lang="en-US"/>
              <a:t>1711–1776</a:t>
            </a:r>
          </a:p>
        </p:txBody>
      </p:sp>
      <p:sp>
        <p:nvSpPr>
          <p:cNvPr id="7" name="TextBox 6"/>
          <p:cNvSpPr txBox="1"/>
          <p:nvPr/>
        </p:nvSpPr>
        <p:spPr>
          <a:xfrm>
            <a:off x="4042652" y="4805419"/>
            <a:ext cx="4699301" cy="1631216"/>
          </a:xfrm>
          <a:prstGeom prst="rect">
            <a:avLst/>
          </a:prstGeom>
          <a:noFill/>
        </p:spPr>
        <p:txBody>
          <a:bodyPr wrap="square" rtlCol="0">
            <a:spAutoFit/>
          </a:bodyPr>
          <a:lstStyle/>
          <a:p>
            <a:r>
              <a:rPr lang="en-US" sz="2000" b="1"/>
              <a:t>The Problem of Induction:</a:t>
            </a:r>
          </a:p>
          <a:p>
            <a:r>
              <a:rPr lang="en-US" sz="2000"/>
              <a:t>How can inferences from the past/present to the future (or from observed instances to unobserved instances) be justified?</a:t>
            </a:r>
          </a:p>
          <a:p>
            <a:r>
              <a:rPr lang="en-US" sz="2000"/>
              <a:t>(Hume’s answer: They can’t!)</a:t>
            </a:r>
          </a:p>
        </p:txBody>
      </p:sp>
    </p:spTree>
    <p:extLst>
      <p:ext uri="{BB962C8B-B14F-4D97-AF65-F5344CB8AC3E}">
        <p14:creationId xmlns:p14="http://schemas.microsoft.com/office/powerpoint/2010/main" val="390593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193" y="364054"/>
            <a:ext cx="8410331" cy="1077218"/>
          </a:xfrm>
          <a:prstGeom prst="rect">
            <a:avLst/>
          </a:prstGeom>
        </p:spPr>
        <p:txBody>
          <a:bodyPr wrap="square">
            <a:spAutoFit/>
          </a:bodyPr>
          <a:lstStyle/>
          <a:p>
            <a:pPr algn="ctr"/>
            <a:r>
              <a:rPr lang="en-US" sz="3200" b="1"/>
              <a:t>Hempel &amp; Oppenheim’s deductive-</a:t>
            </a:r>
            <a:r>
              <a:rPr lang="en-US" sz="3200" b="1" err="1"/>
              <a:t>nomological</a:t>
            </a:r>
            <a:r>
              <a:rPr lang="en-US" sz="3200" b="1"/>
              <a:t> model of scientific explanation</a:t>
            </a:r>
          </a:p>
        </p:txBody>
      </p:sp>
      <p:sp>
        <p:nvSpPr>
          <p:cNvPr id="6" name="Textfeld 5">
            <a:extLst>
              <a:ext uri="{FF2B5EF4-FFF2-40B4-BE49-F238E27FC236}">
                <a16:creationId xmlns:a16="http://schemas.microsoft.com/office/drawing/2014/main" id="{00D0B7BA-32A2-3940-9F8D-99FA09F883AD}"/>
              </a:ext>
            </a:extLst>
          </p:cNvPr>
          <p:cNvSpPr txBox="1"/>
          <p:nvPr/>
        </p:nvSpPr>
        <p:spPr>
          <a:xfrm>
            <a:off x="623228" y="1870879"/>
            <a:ext cx="8036259" cy="3554819"/>
          </a:xfrm>
          <a:prstGeom prst="rect">
            <a:avLst/>
          </a:prstGeom>
          <a:noFill/>
        </p:spPr>
        <p:txBody>
          <a:bodyPr wrap="square" rtlCol="0">
            <a:spAutoFit/>
          </a:bodyPr>
          <a:lstStyle/>
          <a:p>
            <a:pPr>
              <a:lnSpc>
                <a:spcPct val="150000"/>
              </a:lnSpc>
            </a:pPr>
            <a:r>
              <a:rPr lang="en-US" sz="2400" b="1" i="1" dirty="0"/>
              <a:t>Distinction between “why?” and “what?”-questions</a:t>
            </a:r>
          </a:p>
          <a:p>
            <a:pPr>
              <a:lnSpc>
                <a:spcPct val="150000"/>
              </a:lnSpc>
            </a:pPr>
            <a:r>
              <a:rPr lang="fr-CH" dirty="0"/>
              <a:t>«</a:t>
            </a:r>
            <a:r>
              <a:rPr lang="en-US" dirty="0"/>
              <a:t>To explain the phenomena in the world of our experience, to answer the question "why?" rather than only the question "what?", is one of the foremost objectives of all rational inquiry; and especially, scientific research in its various branches strives to go beyond a mere description of its subject matter by pro- viding an explanation of the phenomena it investigates. While there is rather general agreement about this chief objective of science, there exists considerable difference of opinion as to the function and the essential characteristics of scientific explanation.</a:t>
            </a:r>
            <a:r>
              <a:rPr lang="fr-CH" dirty="0"/>
              <a:t>» (p. 135)</a:t>
            </a:r>
          </a:p>
        </p:txBody>
      </p:sp>
    </p:spTree>
    <p:extLst>
      <p:ext uri="{BB962C8B-B14F-4D97-AF65-F5344CB8AC3E}">
        <p14:creationId xmlns:p14="http://schemas.microsoft.com/office/powerpoint/2010/main" val="1886283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3642</Words>
  <Application>Microsoft Macintosh PowerPoint</Application>
  <PresentationFormat>Bildschirmpräsentation (4:3)</PresentationFormat>
  <Paragraphs>359</Paragraphs>
  <Slides>41</Slides>
  <Notes>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41</vt:i4>
      </vt:variant>
    </vt:vector>
  </HeadingPairs>
  <TitlesOfParts>
    <vt:vector size="48" baseType="lpstr">
      <vt:lpstr>ＭＳ Ｐゴシック</vt:lpstr>
      <vt:lpstr>Arial</vt:lpstr>
      <vt:lpstr>Calibri</vt:lpstr>
      <vt:lpstr>Times New Roman</vt:lpstr>
      <vt:lpstr>Wingdings</vt:lpstr>
      <vt:lpstr>Office Theme</vt:lpstr>
      <vt:lpstr>Equation</vt:lpstr>
      <vt:lpstr>PowerPoint-Präsentation</vt:lpstr>
      <vt:lpstr>PowerPoint-Präsentation</vt:lpstr>
      <vt:lpstr>PowerPoint-Präsentation</vt:lpstr>
      <vt:lpstr>PowerPoint-Präsentation</vt:lpstr>
      <vt:lpstr>PowerPoint-Präsentation</vt:lpstr>
      <vt:lpstr>PowerPoint-Präsentation</vt:lpstr>
      <vt:lpstr>Hume on causality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ETH Zuerich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Mitarbeiter</dc:creator>
  <cp:lastModifiedBy>Microsoft Office User</cp:lastModifiedBy>
  <cp:revision>166</cp:revision>
  <dcterms:created xsi:type="dcterms:W3CDTF">2016-05-26T08:09:56Z</dcterms:created>
  <dcterms:modified xsi:type="dcterms:W3CDTF">2019-05-16T17:55:11Z</dcterms:modified>
</cp:coreProperties>
</file>